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  <p:sldMasterId id="2147483688" r:id="rId2"/>
    <p:sldMasterId id="2147483714" r:id="rId3"/>
    <p:sldMasterId id="2147483726" r:id="rId4"/>
    <p:sldMasterId id="2147483738" r:id="rId5"/>
  </p:sldMasterIdLst>
  <p:notesMasterIdLst>
    <p:notesMasterId r:id="rId50"/>
  </p:notesMasterIdLst>
  <p:sldIdLst>
    <p:sldId id="310" r:id="rId6"/>
    <p:sldId id="349" r:id="rId7"/>
    <p:sldId id="345" r:id="rId8"/>
    <p:sldId id="291" r:id="rId9"/>
    <p:sldId id="346" r:id="rId10"/>
    <p:sldId id="351" r:id="rId11"/>
    <p:sldId id="350" r:id="rId12"/>
    <p:sldId id="278" r:id="rId13"/>
    <p:sldId id="314" r:id="rId14"/>
    <p:sldId id="286" r:id="rId15"/>
    <p:sldId id="353" r:id="rId16"/>
    <p:sldId id="354" r:id="rId17"/>
    <p:sldId id="308" r:id="rId18"/>
    <p:sldId id="320" r:id="rId19"/>
    <p:sldId id="352" r:id="rId20"/>
    <p:sldId id="318" r:id="rId21"/>
    <p:sldId id="324" r:id="rId22"/>
    <p:sldId id="325" r:id="rId23"/>
    <p:sldId id="326" r:id="rId24"/>
    <p:sldId id="328" r:id="rId25"/>
    <p:sldId id="329" r:id="rId26"/>
    <p:sldId id="365" r:id="rId27"/>
    <p:sldId id="315" r:id="rId28"/>
    <p:sldId id="289" r:id="rId29"/>
    <p:sldId id="357" r:id="rId30"/>
    <p:sldId id="290" r:id="rId31"/>
    <p:sldId id="335" r:id="rId32"/>
    <p:sldId id="336" r:id="rId33"/>
    <p:sldId id="358" r:id="rId34"/>
    <p:sldId id="363" r:id="rId35"/>
    <p:sldId id="361" r:id="rId36"/>
    <p:sldId id="362" r:id="rId37"/>
    <p:sldId id="360" r:id="rId38"/>
    <p:sldId id="341" r:id="rId39"/>
    <p:sldId id="338" r:id="rId40"/>
    <p:sldId id="344" r:id="rId41"/>
    <p:sldId id="342" r:id="rId42"/>
    <p:sldId id="355" r:id="rId43"/>
    <p:sldId id="367" r:id="rId44"/>
    <p:sldId id="366" r:id="rId45"/>
    <p:sldId id="356" r:id="rId46"/>
    <p:sldId id="306" r:id="rId47"/>
    <p:sldId id="337" r:id="rId48"/>
    <p:sldId id="364" r:id="rId4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23"/>
    <p:restoredTop sz="77220"/>
  </p:normalViewPr>
  <p:slideViewPr>
    <p:cSldViewPr snapToGrid="0">
      <p:cViewPr>
        <p:scale>
          <a:sx n="63" d="100"/>
          <a:sy n="63" d="100"/>
        </p:scale>
        <p:origin x="36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021662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74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SBOL closely tied</a:t>
            </a:r>
            <a:r>
              <a:rPr lang="en-US" baseline="0" dirty="0" smtClean="0"/>
              <a:t> to software use-cases and data exchange.</a:t>
            </a:r>
            <a:endParaRPr lang="en-US" dirty="0" smtClean="0"/>
          </a:p>
          <a:p>
            <a:r>
              <a:rPr lang="en-US" dirty="0" smtClean="0"/>
              <a:t>What</a:t>
            </a:r>
            <a:r>
              <a:rPr lang="en-US" baseline="0" dirty="0" smtClean="0"/>
              <a:t> are the key concepts and ideas that use when imagining a design.  What are the actions I want to perform on those objects</a:t>
            </a:r>
          </a:p>
          <a:p>
            <a:r>
              <a:rPr lang="en-US" baseline="0" dirty="0" smtClean="0"/>
              <a:t>Close mapping between the standard, libraries, and the domain knowledge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438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use SBOL not </a:t>
            </a:r>
            <a:r>
              <a:rPr lang="en-US" dirty="0" err="1" smtClean="0"/>
              <a:t>genbank</a:t>
            </a:r>
            <a:r>
              <a:rPr lang="en-US" dirty="0" smtClean="0"/>
              <a:t>?</a:t>
            </a:r>
          </a:p>
          <a:p>
            <a:r>
              <a:rPr lang="en-US" dirty="0" smtClean="0"/>
              <a:t>Assemble template design first</a:t>
            </a:r>
          </a:p>
          <a:p>
            <a:r>
              <a:rPr lang="en-US" dirty="0" smtClean="0"/>
              <a:t>Template designs specify general function using SO type not</a:t>
            </a:r>
            <a:r>
              <a:rPr lang="en-US" baseline="0" dirty="0" smtClean="0"/>
              <a:t> sequences</a:t>
            </a:r>
            <a:endParaRPr lang="en-US" dirty="0" smtClean="0"/>
          </a:p>
          <a:p>
            <a:r>
              <a:rPr lang="en-US" dirty="0" smtClean="0"/>
              <a:t>- Researcher might want a template and then instantiate different variants</a:t>
            </a:r>
            <a:r>
              <a:rPr lang="en-US" baseline="0" dirty="0" smtClean="0"/>
              <a:t> of the design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Researcher might not want to disclose information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Researcher might</a:t>
            </a:r>
            <a:r>
              <a:rPr lang="en-US" baseline="0" dirty="0" smtClean="0"/>
              <a:t> simply want a visual diagram of a circuit’s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70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0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9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231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337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40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205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138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60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8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17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116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49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498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479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7430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48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660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2700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template? What do the mappings means</a:t>
            </a:r>
          </a:p>
          <a:p>
            <a:r>
              <a:rPr lang="en-US" dirty="0" smtClean="0"/>
              <a:t>Work in pairs, break down into tasks you are most interested in</a:t>
            </a:r>
          </a:p>
          <a:p>
            <a:r>
              <a:rPr lang="en-US" dirty="0" smtClean="0"/>
              <a:t>Pair</a:t>
            </a:r>
            <a:r>
              <a:rPr lang="en-US" baseline="0" dirty="0" smtClean="0"/>
              <a:t> biologist with developers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01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156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template? What do the mappings means</a:t>
            </a:r>
          </a:p>
          <a:p>
            <a:r>
              <a:rPr lang="en-US" dirty="0" smtClean="0"/>
              <a:t>Work in pairs, break down into tasks you are most interested in</a:t>
            </a:r>
          </a:p>
          <a:p>
            <a:r>
              <a:rPr lang="en-US" dirty="0" smtClean="0"/>
              <a:t>Pair</a:t>
            </a:r>
            <a:r>
              <a:rPr lang="en-US" baseline="0" dirty="0" smtClean="0"/>
              <a:t> biologist with developers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5038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template? What do the mappings means</a:t>
            </a:r>
          </a:p>
          <a:p>
            <a:r>
              <a:rPr lang="en-US" dirty="0" smtClean="0"/>
              <a:t>Work in pairs, break down into tasks you are most interested in</a:t>
            </a:r>
          </a:p>
          <a:p>
            <a:r>
              <a:rPr lang="en-US" dirty="0" smtClean="0"/>
              <a:t>Pair</a:t>
            </a:r>
            <a:r>
              <a:rPr lang="en-US" baseline="0" dirty="0" smtClean="0"/>
              <a:t> biologist with developers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37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template? What do the mappings means</a:t>
            </a:r>
          </a:p>
          <a:p>
            <a:r>
              <a:rPr lang="en-US" dirty="0" smtClean="0"/>
              <a:t>Work in pairs, break down into tasks you are most interested in</a:t>
            </a:r>
          </a:p>
          <a:p>
            <a:r>
              <a:rPr lang="en-US" dirty="0" smtClean="0"/>
              <a:t>Pair</a:t>
            </a:r>
            <a:r>
              <a:rPr lang="en-US" baseline="0" dirty="0" smtClean="0"/>
              <a:t> biologist with developers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4098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517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316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4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48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51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SBOL closely tied</a:t>
            </a:r>
            <a:r>
              <a:rPr lang="en-US" baseline="0" dirty="0" smtClean="0"/>
              <a:t> to software use-cases and data exchange.</a:t>
            </a:r>
            <a:endParaRPr lang="en-US" dirty="0" smtClean="0"/>
          </a:p>
          <a:p>
            <a:r>
              <a:rPr lang="en-US" dirty="0" smtClean="0"/>
              <a:t>What</a:t>
            </a:r>
            <a:r>
              <a:rPr lang="en-US" baseline="0" dirty="0" smtClean="0"/>
              <a:t> are the key concepts and ideas that use when imagining a design.  What are the actions I want to perform on those objects</a:t>
            </a:r>
          </a:p>
          <a:p>
            <a:r>
              <a:rPr lang="en-US" baseline="0" dirty="0" smtClean="0"/>
              <a:t>Close mapping between the standard, libraries, and the domain knowledge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80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636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160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126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911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29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368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245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4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26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666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3341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26CC4-53D9-FB45-A23A-256452DC013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9935-7A56-9248-9AC0-38E462BA23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00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26CC4-53D9-FB45-A23A-256452DC013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9935-7A56-9248-9AC0-38E462BA23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26CC4-53D9-FB45-A23A-256452DC013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9935-7A56-9248-9AC0-38E462BA23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0154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26CC4-53D9-FB45-A23A-256452DC013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9935-7A56-9248-9AC0-38E462BA23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080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26CC4-53D9-FB45-A23A-256452DC013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9935-7A56-9248-9AC0-38E462BA23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5132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26CC4-53D9-FB45-A23A-256452DC013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9935-7A56-9248-9AC0-38E462BA23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1212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26CC4-53D9-FB45-A23A-256452DC013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9935-7A56-9248-9AC0-38E462BA23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91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26CC4-53D9-FB45-A23A-256452DC013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9935-7A56-9248-9AC0-38E462BA23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712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26CC4-53D9-FB45-A23A-256452DC013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9935-7A56-9248-9AC0-38E462BA23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069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26CC4-53D9-FB45-A23A-256452DC013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9935-7A56-9248-9AC0-38E462BA23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301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26CC4-53D9-FB45-A23A-256452DC013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9935-7A56-9248-9AC0-38E462BA23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482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5827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8664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8185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5968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644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5110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05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9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162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218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619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0963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7218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206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1864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914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3270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160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866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5484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878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3762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1" y="445026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78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176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293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theme" Target="../theme/theme5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713" r:id="rId8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E9F0F-F5AE-429B-BEC1-B22995435AEB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/>
              <a:t>8/10/17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82F9F-69C6-4E20-93C8-CEF3E3CFA1EF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081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1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26CC4-53D9-FB45-A23A-256452DC013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/>
              <a:t>8/11/17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C9935-7A56-9248-9AC0-38E462BA23A6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340321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19A90-94AD-D14D-A73D-5D1A3B54207D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/>
              <a:t>8/11/17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01CE4-1E64-8548-B312-F25B04CDE890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330961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1E4BE-61F8-A84F-93AC-6C5931D85570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/>
              <a:t>8/11/17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48844-202F-FC4F-91CA-683FC7A1605A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965234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synbiodex.github.io/libSBOL/constants_8h.html#aa08e807e9ad29c17c56e3b17f088f6cc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synbiodex.github.io/libSBOL/constants_8h.html#aa08e807e9ad29c17c56e3b17f088f6cc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synbiodex.github.io/libSBOL/constants_8h.html#aa08e807e9ad29c17c56e3b17f088f6cc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synbiodex.github.io/libSBOL/constants_8h.html#aa08e807e9ad29c17c56e3b17f088f6cc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ynbiodex.github.io/libSBOL/constants_8h.html#aa08e807e9ad29c17c56e3b17f088f6cc" TargetMode="External"/><Relationship Id="rId4" Type="http://schemas.openxmlformats.org/officeDocument/2006/relationships/hyperlink" Target="http://synbiodex.github.io/libSBOL/getting_started.html#idiomatic_cp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purl.org/dc/terms/" TargetMode="External"/><Relationship Id="rId4" Type="http://schemas.openxmlformats.org/officeDocument/2006/relationships/hyperlink" Target="http://www.w3.org/ns/prov" TargetMode="External"/><Relationship Id="rId5" Type="http://schemas.openxmlformats.org/officeDocument/2006/relationships/hyperlink" Target="http://www.w3.org/1999/02/22-rdf-syntax-ns" TargetMode="External"/><Relationship Id="rId6" Type="http://schemas.openxmlformats.org/officeDocument/2006/relationships/hyperlink" Target="http://sbols.org/v2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ynbiodex.github.io/libSBOL" TargetMode="External"/><Relationship Id="rId4" Type="http://schemas.openxmlformats.org/officeDocument/2006/relationships/hyperlink" Target="http://sbolstandard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addgene.org/46569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hyperlink" Target="http://www.nsf.gov/awardsearch/showAward?AWD_ID=1355909" TargetMode="External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synbiodex.github.io/libSBOL/installation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ysbol2.readthedocs.io/en/latest/" TargetMode="External"/><Relationship Id="rId4" Type="http://schemas.openxmlformats.org/officeDocument/2006/relationships/hyperlink" Target="http://sbolstandard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synbiodex.github.io/libSBOL/installation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698" y="2394149"/>
            <a:ext cx="8520599" cy="841800"/>
          </a:xfrm>
        </p:spPr>
        <p:txBody>
          <a:bodyPr/>
          <a:lstStyle/>
          <a:p>
            <a:r>
              <a:rPr lang="en-US" b="1" dirty="0" smtClean="0"/>
              <a:t>Introduction to </a:t>
            </a:r>
            <a:r>
              <a:rPr lang="en-US" b="1" dirty="0" err="1" smtClean="0"/>
              <a:t>libSBOL</a:t>
            </a:r>
            <a:r>
              <a:rPr lang="en-US" b="1" dirty="0" smtClean="0"/>
              <a:t> (C++) </a:t>
            </a:r>
            <a:r>
              <a:rPr lang="en-US" b="1" dirty="0" smtClean="0"/>
              <a:t>&amp; </a:t>
            </a:r>
            <a:r>
              <a:rPr lang="en-US" b="1" dirty="0" err="1" smtClean="0"/>
              <a:t>pySBOL</a:t>
            </a:r>
            <a:r>
              <a:rPr lang="en-US" b="1" dirty="0" smtClean="0"/>
              <a:t> (Python)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Bryan Bartley</a:t>
            </a:r>
            <a:br>
              <a:rPr lang="en-US" sz="2400" dirty="0" smtClean="0"/>
            </a:br>
            <a:r>
              <a:rPr lang="en-US" sz="2400" dirty="0" err="1" smtClean="0"/>
              <a:t>bartleyba@sbolstandard.org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The </a:t>
            </a:r>
            <a:r>
              <a:rPr lang="en-US" sz="2400" dirty="0" err="1" smtClean="0"/>
              <a:t>Sauro</a:t>
            </a:r>
            <a:r>
              <a:rPr lang="en-US" sz="2400" dirty="0" smtClean="0"/>
              <a:t> Systems &amp; Synthetic Biology Lab</a:t>
            </a:r>
            <a:br>
              <a:rPr lang="en-US" sz="2400" dirty="0" smtClean="0"/>
            </a:br>
            <a:r>
              <a:rPr lang="en-US" sz="2400" dirty="0" smtClean="0"/>
              <a:t>University of Washington, Seattle, WA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284" y="1907551"/>
            <a:ext cx="1197429" cy="132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1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928" y="439264"/>
            <a:ext cx="7552140" cy="572699"/>
          </a:xfrm>
        </p:spPr>
        <p:txBody>
          <a:bodyPr/>
          <a:lstStyle/>
          <a:p>
            <a:pPr algn="ctr"/>
            <a:r>
              <a:rPr lang="en-US" b="1" dirty="0" smtClean="0"/>
              <a:t>Synthetic Biology Should </a:t>
            </a:r>
            <a:r>
              <a:rPr lang="en-US" b="1" dirty="0"/>
              <a:t>Be a Joyful Act of Creation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292" y="1544320"/>
            <a:ext cx="3054010" cy="343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2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Object-oriented </a:t>
            </a:r>
            <a:r>
              <a:rPr lang="en-US" b="1" dirty="0" smtClean="0"/>
              <a:t>Synthetic Biology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970279" y="1324187"/>
            <a:ext cx="72034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Synthetic biologists need to re-use and share DNA sequences in the same way that programmers re-use and share software components. </a:t>
            </a: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Synthetic biologists need to assemble modular systems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Synthetic </a:t>
            </a:r>
            <a:r>
              <a:rPr lang="en-US" sz="1800" dirty="0" smtClean="0"/>
              <a:t>biology needs an OOP </a:t>
            </a:r>
            <a:r>
              <a:rPr lang="en-US" sz="1800" dirty="0" smtClean="0"/>
              <a:t>framework for design abstraction.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4291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Object-oriented </a:t>
            </a:r>
            <a:r>
              <a:rPr lang="en-US" b="1" dirty="0" smtClean="0"/>
              <a:t>Synthetic Biology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970279" y="1457250"/>
            <a:ext cx="72034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/>
              <a:t>LibSBOL’s</a:t>
            </a:r>
            <a:r>
              <a:rPr lang="en-US" sz="2400" dirty="0" smtClean="0"/>
              <a:t> API uses a noun-verb </a:t>
            </a:r>
            <a:r>
              <a:rPr lang="en-US" sz="2400" dirty="0" smtClean="0"/>
              <a:t>syntax: </a:t>
            </a:r>
            <a:endParaRPr lang="en-US" sz="24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2285999" y="2200037"/>
            <a:ext cx="4572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EYFP_production.participations.create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(C++)</a:t>
            </a:r>
          </a:p>
          <a:p>
            <a:pPr algn="ctr"/>
            <a:endParaRPr lang="en-US" dirty="0"/>
          </a:p>
          <a:p>
            <a:pPr algn="ctr"/>
            <a:r>
              <a:rPr lang="en-US" sz="1800" dirty="0"/>
              <a:t>vs</a:t>
            </a:r>
          </a:p>
          <a:p>
            <a:pPr algn="ctr"/>
            <a:endParaRPr lang="en-US" dirty="0"/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EYFP_production.createParticipation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(Java)</a:t>
            </a:r>
          </a:p>
        </p:txBody>
      </p:sp>
      <p:sp>
        <p:nvSpPr>
          <p:cNvPr id="3" name="Rectangle 2"/>
          <p:cNvSpPr/>
          <p:nvPr/>
        </p:nvSpPr>
        <p:spPr>
          <a:xfrm>
            <a:off x="1648763" y="3885878"/>
            <a:ext cx="5846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Think about the </a:t>
            </a:r>
            <a:r>
              <a:rPr lang="en-US" sz="2400" dirty="0" smtClean="0"/>
              <a:t>data model </a:t>
            </a:r>
            <a:r>
              <a:rPr lang="en-US" sz="2400" dirty="0"/>
              <a:t>first, then act.</a:t>
            </a:r>
          </a:p>
        </p:txBody>
      </p:sp>
    </p:spTree>
    <p:extLst>
      <p:ext uri="{BB962C8B-B14F-4D97-AF65-F5344CB8AC3E}">
        <p14:creationId xmlns:p14="http://schemas.microsoft.com/office/powerpoint/2010/main" val="185956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High-level Design Automation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2020" y="970773"/>
            <a:ext cx="8520599" cy="3416400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Assemble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hierarchical DNA </a:t>
            </a:r>
            <a:r>
              <a:rPr lang="en-US" dirty="0" smtClean="0">
                <a:solidFill>
                  <a:schemeClr val="tx1"/>
                </a:solidFill>
              </a:rPr>
              <a:t>constructs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and</a:t>
            </a:r>
            <a:r>
              <a:rPr lang="en-US" dirty="0" smtClean="0">
                <a:solidFill>
                  <a:schemeClr val="tx1"/>
                </a:solidFill>
              </a:rPr>
              <a:t> template </a:t>
            </a:r>
            <a:r>
              <a:rPr lang="en-US" dirty="0" smtClean="0">
                <a:solidFill>
                  <a:schemeClr val="tx1"/>
                </a:solidFill>
              </a:rPr>
              <a:t>designs</a:t>
            </a:r>
          </a:p>
          <a:p>
            <a:endParaRPr lang="en-US" i="1" dirty="0" smtClean="0">
              <a:solidFill>
                <a:schemeClr val="tx1"/>
              </a:solidFill>
            </a:endParaRPr>
          </a:p>
          <a:p>
            <a:endParaRPr lang="en-US" i="1" dirty="0" smtClean="0">
              <a:solidFill>
                <a:schemeClr val="tx1"/>
              </a:solidFill>
            </a:endParaRPr>
          </a:p>
          <a:p>
            <a:endParaRPr lang="en-US" i="1" dirty="0" smtClean="0">
              <a:solidFill>
                <a:schemeClr val="tx1"/>
              </a:solidFill>
            </a:endParaRPr>
          </a:p>
          <a:p>
            <a:endParaRPr lang="en-US" i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Compile</a:t>
            </a:r>
            <a:r>
              <a:rPr lang="en-US" dirty="0" smtClean="0">
                <a:solidFill>
                  <a:schemeClr val="tx1"/>
                </a:solidFill>
              </a:rPr>
              <a:t> DNA </a:t>
            </a:r>
            <a:r>
              <a:rPr lang="en-US" dirty="0" smtClean="0">
                <a:solidFill>
                  <a:schemeClr val="tx1"/>
                </a:solidFill>
              </a:rPr>
              <a:t>sequences from different parts; replace </a:t>
            </a:r>
            <a:r>
              <a:rPr lang="en-US" dirty="0" smtClean="0">
                <a:solidFill>
                  <a:schemeClr val="tx1"/>
                </a:solidFill>
              </a:rPr>
              <a:t>cut-and-paste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Assemble</a:t>
            </a:r>
            <a:r>
              <a:rPr lang="en-US" dirty="0" smtClean="0">
                <a:solidFill>
                  <a:schemeClr val="tx1"/>
                </a:solidFill>
              </a:rPr>
              <a:t> modules, </a:t>
            </a:r>
            <a:r>
              <a:rPr lang="en-US" dirty="0" err="1" smtClean="0">
                <a:solidFill>
                  <a:schemeClr val="tx1"/>
                </a:solidFill>
              </a:rPr>
              <a:t>eg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smtClean="0">
                <a:solidFill>
                  <a:schemeClr val="tx1"/>
                </a:solidFill>
              </a:rPr>
              <a:t>layered, regulatory gates and </a:t>
            </a:r>
            <a:r>
              <a:rPr lang="en-US" dirty="0" smtClean="0">
                <a:solidFill>
                  <a:schemeClr val="tx1"/>
                </a:solidFill>
              </a:rPr>
              <a:t>other modular </a:t>
            </a:r>
            <a:r>
              <a:rPr lang="en-US" dirty="0" smtClean="0">
                <a:solidFill>
                  <a:schemeClr val="tx1"/>
                </a:solidFill>
              </a:rPr>
              <a:t>systems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39" y="1913708"/>
            <a:ext cx="3474720" cy="153053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834639" y="1913708"/>
            <a:ext cx="3322321" cy="1530531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H="1">
            <a:off x="4754880" y="1605931"/>
            <a:ext cx="1630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smtClean="0">
                <a:solidFill>
                  <a:schemeClr val="accent1"/>
                </a:solidFill>
              </a:rPr>
              <a:t>gene_example</a:t>
            </a:r>
            <a:endParaRPr lang="en-US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Other High-level Design </a:t>
            </a:r>
            <a:r>
              <a:rPr lang="en-US" b="1" dirty="0" smtClean="0"/>
              <a:t>Tasks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Connecting Module </a:t>
            </a:r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nputs and Outputs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Mechanistic Modeling of Biochemical Interactions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Overriding Components in a Template Design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59" y="2589234"/>
            <a:ext cx="4536440" cy="255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loud 24"/>
          <p:cNvSpPr/>
          <p:nvPr/>
        </p:nvSpPr>
        <p:spPr>
          <a:xfrm>
            <a:off x="2164080" y="1412240"/>
            <a:ext cx="4815840" cy="27432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>
            <a:off x="3271520" y="2153920"/>
            <a:ext cx="426720" cy="62992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n 12"/>
          <p:cNvSpPr/>
          <p:nvPr/>
        </p:nvSpPr>
        <p:spPr>
          <a:xfrm>
            <a:off x="4358640" y="3241040"/>
            <a:ext cx="426720" cy="62992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>
            <a:off x="5059680" y="1838960"/>
            <a:ext cx="426720" cy="62992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2" idx="3"/>
            <a:endCxn id="13" idx="2"/>
          </p:cNvCxnSpPr>
          <p:nvPr/>
        </p:nvCxnSpPr>
        <p:spPr>
          <a:xfrm>
            <a:off x="3484880" y="2783840"/>
            <a:ext cx="873760" cy="77216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4"/>
            <a:endCxn id="14" idx="2"/>
          </p:cNvCxnSpPr>
          <p:nvPr/>
        </p:nvCxnSpPr>
        <p:spPr>
          <a:xfrm flipV="1">
            <a:off x="3698240" y="2153920"/>
            <a:ext cx="1361440" cy="31496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3"/>
            <a:endCxn id="13" idx="4"/>
          </p:cNvCxnSpPr>
          <p:nvPr/>
        </p:nvCxnSpPr>
        <p:spPr>
          <a:xfrm flipH="1">
            <a:off x="4785360" y="2468880"/>
            <a:ext cx="487680" cy="108712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/>
          <p:cNvSpPr txBox="1">
            <a:spLocks/>
          </p:cNvSpPr>
          <p:nvPr/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SBOL Integrates Data Across Networks</a:t>
            </a:r>
            <a:endParaRPr lang="en-US" b="1" dirty="0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623401" y="4499010"/>
            <a:ext cx="8520599" cy="57269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900" dirty="0">
                <a:latin typeface="Roboto" charset="0"/>
              </a:rPr>
              <a:t>E</a:t>
            </a:r>
            <a:r>
              <a:rPr lang="en-US" sz="1900" dirty="0" smtClean="0">
                <a:latin typeface="Roboto" charset="0"/>
              </a:rPr>
              <a:t>very </a:t>
            </a:r>
            <a:r>
              <a:rPr lang="en-US" sz="1900" smtClean="0">
                <a:latin typeface="Roboto" charset="0"/>
              </a:rPr>
              <a:t>SBOL data </a:t>
            </a:r>
            <a:r>
              <a:rPr lang="en-US" sz="1900" dirty="0" smtClean="0">
                <a:latin typeface="Roboto" charset="0"/>
              </a:rPr>
              <a:t>object has a uniform </a:t>
            </a:r>
            <a:r>
              <a:rPr lang="en-US" sz="1900" dirty="0">
                <a:latin typeface="Roboto" charset="0"/>
              </a:rPr>
              <a:t>r</a:t>
            </a:r>
            <a:r>
              <a:rPr lang="en-US" sz="1900" dirty="0" smtClean="0">
                <a:latin typeface="Roboto" charset="0"/>
              </a:rPr>
              <a:t>esource identifier (URI). </a:t>
            </a:r>
            <a:endParaRPr lang="en-US" sz="1900" dirty="0">
              <a:latin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3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Roboto" charset="0"/>
              </a:rPr>
              <a:t>Every SBOL </a:t>
            </a:r>
            <a:r>
              <a:rPr lang="en-US" dirty="0" smtClean="0">
                <a:latin typeface="Roboto" charset="0"/>
              </a:rPr>
              <a:t>Objects </a:t>
            </a:r>
            <a:r>
              <a:rPr lang="en-US" dirty="0" smtClean="0">
                <a:latin typeface="Roboto" charset="0"/>
              </a:rPr>
              <a:t>has a Uniform </a:t>
            </a:r>
            <a:r>
              <a:rPr lang="en-US" dirty="0" smtClean="0">
                <a:latin typeface="Roboto" charset="0"/>
              </a:rPr>
              <a:t>Resource </a:t>
            </a:r>
            <a:r>
              <a:rPr lang="en-US" dirty="0">
                <a:latin typeface="Roboto" charset="0"/>
              </a:rPr>
              <a:t>I</a:t>
            </a:r>
            <a:r>
              <a:rPr lang="en-US" dirty="0" smtClean="0">
                <a:latin typeface="Roboto" charset="0"/>
              </a:rPr>
              <a:t>dentifiers </a:t>
            </a:r>
            <a:r>
              <a:rPr lang="en-US" dirty="0">
                <a:latin typeface="Roboto" charset="0"/>
              </a:rPr>
              <a:t>(URI).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017402" y="1898362"/>
            <a:ext cx="5152189" cy="1369858"/>
            <a:chOff x="2107978" y="2736594"/>
            <a:chExt cx="6869584" cy="1826478"/>
          </a:xfrm>
        </p:grpSpPr>
        <p:sp>
          <p:nvSpPr>
            <p:cNvPr id="16" name="Right Brace 15"/>
            <p:cNvSpPr/>
            <p:nvPr/>
          </p:nvSpPr>
          <p:spPr>
            <a:xfrm rot="5400000">
              <a:off x="2370170" y="3298428"/>
              <a:ext cx="554182" cy="912312"/>
            </a:xfrm>
            <a:prstGeom prst="rightBrace">
              <a:avLst/>
            </a:prstGeom>
            <a:noFill/>
            <a:ln w="444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" name="Right Brace 16"/>
            <p:cNvSpPr/>
            <p:nvPr/>
          </p:nvSpPr>
          <p:spPr>
            <a:xfrm rot="5400000">
              <a:off x="4145970" y="2718956"/>
              <a:ext cx="568038" cy="2057401"/>
            </a:xfrm>
            <a:prstGeom prst="rightBrace">
              <a:avLst/>
            </a:prstGeom>
            <a:noFill/>
            <a:ln w="444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" name="Right Brace 17"/>
            <p:cNvSpPr/>
            <p:nvPr/>
          </p:nvSpPr>
          <p:spPr>
            <a:xfrm rot="5400000">
              <a:off x="7950292" y="3367767"/>
              <a:ext cx="585216" cy="804672"/>
            </a:xfrm>
            <a:prstGeom prst="rightBrace">
              <a:avLst/>
            </a:prstGeom>
            <a:noFill/>
            <a:ln w="444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" name="Right Brace 18"/>
            <p:cNvSpPr/>
            <p:nvPr/>
          </p:nvSpPr>
          <p:spPr>
            <a:xfrm rot="5400000">
              <a:off x="6355851" y="2765151"/>
              <a:ext cx="634933" cy="2004197"/>
            </a:xfrm>
            <a:prstGeom prst="rightBrace">
              <a:avLst/>
            </a:prstGeom>
            <a:noFill/>
            <a:ln w="444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35689" y="2736594"/>
              <a:ext cx="6841873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http://sys-</a:t>
              </a:r>
              <a:r>
                <a:rPr kumimoji="0" lang="en-US" sz="27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bio.org</a:t>
              </a:r>
              <a:r>
                <a:rPr kumimoji="0" lang="en-US" sz="2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/</a:t>
              </a:r>
              <a:r>
                <a:rPr kumimoji="0" lang="en-US" sz="27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my_design</a:t>
              </a:r>
              <a:r>
                <a:rPr kumimoji="0" lang="en-US" sz="2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/1.0.0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07978" y="4045530"/>
              <a:ext cx="121871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scheme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05152" y="4003966"/>
              <a:ext cx="168678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namespace</a:t>
              </a: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99271" y="4062712"/>
              <a:ext cx="138414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displayId</a:t>
              </a: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47297" y="4070629"/>
              <a:ext cx="117382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version</a:t>
              </a: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09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 Example Constructor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1700" y="2060178"/>
            <a:ext cx="96451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 err="1">
                <a:latin typeface="Courier New" charset="0"/>
              </a:rPr>
              <a:t>setHomespace</a:t>
            </a:r>
            <a:r>
              <a:rPr lang="en-US" sz="1800" dirty="0">
                <a:latin typeface="Courier New" charset="0"/>
              </a:rPr>
              <a:t>(</a:t>
            </a:r>
            <a:r>
              <a:rPr lang="en-US" sz="1800" dirty="0">
                <a:solidFill>
                  <a:srgbClr val="002080"/>
                </a:solidFill>
                <a:latin typeface="Courier New" charset="0"/>
              </a:rPr>
              <a:t>"http://sys-</a:t>
            </a:r>
            <a:r>
              <a:rPr lang="en-US" sz="1800" dirty="0" err="1">
                <a:solidFill>
                  <a:srgbClr val="002080"/>
                </a:solidFill>
                <a:latin typeface="Courier New" charset="0"/>
              </a:rPr>
              <a:t>bio.org</a:t>
            </a:r>
            <a:r>
              <a:rPr lang="en-US" sz="1800" dirty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>
                <a:latin typeface="Courier New" charset="0"/>
              </a:rPr>
              <a:t>);</a:t>
            </a:r>
          </a:p>
          <a:p>
            <a:pPr marL="19050"/>
            <a:r>
              <a:rPr lang="en-US" sz="1800" dirty="0" err="1">
                <a:latin typeface="Courier New" charset="0"/>
              </a:rPr>
              <a:t>ComponentDefinition</a:t>
            </a:r>
            <a:r>
              <a:rPr lang="en-US" sz="1800" dirty="0">
                <a:latin typeface="Courier New" charset="0"/>
              </a:rPr>
              <a:t>&amp; </a:t>
            </a:r>
            <a:r>
              <a:rPr lang="en-US" sz="1800" dirty="0" err="1">
                <a:latin typeface="Courier New" charset="0"/>
              </a:rPr>
              <a:t>TargetPromoter</a:t>
            </a:r>
            <a:r>
              <a:rPr lang="en-US" sz="1800" dirty="0">
                <a:latin typeface="Courier New" charset="0"/>
              </a:rPr>
              <a:t> = *</a:t>
            </a:r>
            <a:r>
              <a:rPr lang="en-US" sz="1800" dirty="0">
                <a:solidFill>
                  <a:srgbClr val="008000"/>
                </a:solidFill>
                <a:latin typeface="Courier New" charset="0"/>
              </a:rPr>
              <a:t>new</a:t>
            </a:r>
            <a:r>
              <a:rPr lang="en-US" sz="1800" dirty="0">
                <a:latin typeface="Courier New" charset="0"/>
              </a:rPr>
              <a:t> </a:t>
            </a:r>
            <a:r>
              <a:rPr lang="en-US" sz="1800" dirty="0" err="1" smtClean="0">
                <a:latin typeface="Courier New" charset="0"/>
              </a:rPr>
              <a:t>ComponentDefinition</a:t>
            </a:r>
            <a:r>
              <a:rPr lang="en-US" sz="1800" dirty="0" smtClean="0">
                <a:latin typeface="Courier New" charset="0"/>
              </a:rPr>
              <a:t>    </a:t>
            </a:r>
          </a:p>
          <a:p>
            <a:pPr marL="19050">
              <a:spcAft>
                <a:spcPts val="600"/>
              </a:spcAft>
            </a:pPr>
            <a:r>
              <a:rPr lang="en-US" sz="1800" dirty="0">
                <a:latin typeface="Courier New" charset="0"/>
              </a:rPr>
              <a:t> </a:t>
            </a:r>
            <a:r>
              <a:rPr lang="en-US" sz="1800" dirty="0" smtClean="0">
                <a:latin typeface="Courier New" charset="0"/>
              </a:rPr>
              <a:t>  (</a:t>
            </a:r>
            <a:r>
              <a:rPr lang="en-US" sz="1800" dirty="0" smtClean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 err="1">
                <a:solidFill>
                  <a:srgbClr val="002080"/>
                </a:solidFill>
                <a:latin typeface="Courier New" charset="0"/>
              </a:rPr>
              <a:t>TargetPromoter</a:t>
            </a:r>
            <a:r>
              <a:rPr lang="en-US" sz="1800" dirty="0" smtClean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 smtClean="0">
                <a:latin typeface="Courier New" charset="0"/>
              </a:rPr>
              <a:t>, </a:t>
            </a:r>
            <a:r>
              <a:rPr lang="en-US" sz="1800" dirty="0" smtClean="0">
                <a:solidFill>
                  <a:srgbClr val="4665A2"/>
                </a:solidFill>
                <a:latin typeface="Courier New" charset="0"/>
                <a:hlinkClick r:id="rId3"/>
              </a:rPr>
              <a:t>BIOPAX_DNA</a:t>
            </a:r>
            <a:r>
              <a:rPr lang="en-US" sz="1800" dirty="0" smtClean="0">
                <a:latin typeface="Courier New" charset="0"/>
              </a:rPr>
              <a:t>);</a:t>
            </a:r>
            <a:endParaRPr lang="en-US" sz="1800" dirty="0">
              <a:latin typeface="Courier New" charset="0"/>
            </a:endParaRPr>
          </a:p>
          <a:p>
            <a:pPr>
              <a:spcAft>
                <a:spcPts val="600"/>
              </a:spcAft>
            </a:pPr>
            <a:r>
              <a:rPr lang="en-US" sz="1800" dirty="0" err="1">
                <a:latin typeface="Courier New" charset="0"/>
              </a:rPr>
              <a:t>TargetPromoter.roles.set</a:t>
            </a:r>
            <a:r>
              <a:rPr lang="en-US" sz="1800" dirty="0">
                <a:latin typeface="Courier New" charset="0"/>
              </a:rPr>
              <a:t>(SO_PROMOTER)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52320" y="1503680"/>
            <a:ext cx="765450" cy="556498"/>
          </a:xfrm>
          <a:prstGeom prst="straightConnector1">
            <a:avLst/>
          </a:prstGeom>
          <a:ln w="38100">
            <a:solidFill>
              <a:srgbClr val="CC00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1700" y="1138793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Sets default namespace for </a:t>
            </a:r>
            <a:r>
              <a:rPr lang="en-US" sz="1800" smtClean="0"/>
              <a:t>URI generation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571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 Example Constructor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1700" y="2060178"/>
            <a:ext cx="96451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 err="1">
                <a:latin typeface="Courier New" charset="0"/>
              </a:rPr>
              <a:t>setHomespace</a:t>
            </a:r>
            <a:r>
              <a:rPr lang="en-US" sz="1800" dirty="0">
                <a:latin typeface="Courier New" charset="0"/>
              </a:rPr>
              <a:t>(</a:t>
            </a:r>
            <a:r>
              <a:rPr lang="en-US" sz="1800" dirty="0">
                <a:solidFill>
                  <a:srgbClr val="002080"/>
                </a:solidFill>
                <a:latin typeface="Courier New" charset="0"/>
              </a:rPr>
              <a:t>"http://sys-</a:t>
            </a:r>
            <a:r>
              <a:rPr lang="en-US" sz="1800" dirty="0" err="1">
                <a:solidFill>
                  <a:srgbClr val="002080"/>
                </a:solidFill>
                <a:latin typeface="Courier New" charset="0"/>
              </a:rPr>
              <a:t>bio.org</a:t>
            </a:r>
            <a:r>
              <a:rPr lang="en-US" sz="1800" dirty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>
                <a:latin typeface="Courier New" charset="0"/>
              </a:rPr>
              <a:t>);</a:t>
            </a:r>
          </a:p>
          <a:p>
            <a:pPr marL="19050"/>
            <a:r>
              <a:rPr lang="en-US" sz="1800" dirty="0" err="1">
                <a:latin typeface="Courier New" charset="0"/>
              </a:rPr>
              <a:t>ComponentDefinition</a:t>
            </a:r>
            <a:r>
              <a:rPr lang="en-US" sz="1800" dirty="0">
                <a:latin typeface="Courier New" charset="0"/>
              </a:rPr>
              <a:t>&amp; </a:t>
            </a:r>
            <a:r>
              <a:rPr lang="en-US" sz="1800" dirty="0" err="1">
                <a:latin typeface="Courier New" charset="0"/>
              </a:rPr>
              <a:t>TargetPromoter</a:t>
            </a:r>
            <a:r>
              <a:rPr lang="en-US" sz="1800" dirty="0">
                <a:latin typeface="Courier New" charset="0"/>
              </a:rPr>
              <a:t> = *</a:t>
            </a:r>
            <a:r>
              <a:rPr lang="en-US" sz="1800" dirty="0">
                <a:solidFill>
                  <a:srgbClr val="008000"/>
                </a:solidFill>
                <a:latin typeface="Courier New" charset="0"/>
              </a:rPr>
              <a:t>new</a:t>
            </a:r>
            <a:r>
              <a:rPr lang="en-US" sz="1800" dirty="0">
                <a:latin typeface="Courier New" charset="0"/>
              </a:rPr>
              <a:t> </a:t>
            </a:r>
            <a:r>
              <a:rPr lang="en-US" sz="1800" dirty="0" err="1" smtClean="0">
                <a:latin typeface="Courier New" charset="0"/>
              </a:rPr>
              <a:t>ComponentDefinition</a:t>
            </a:r>
            <a:r>
              <a:rPr lang="en-US" sz="1800" dirty="0" smtClean="0">
                <a:latin typeface="Courier New" charset="0"/>
              </a:rPr>
              <a:t>    </a:t>
            </a:r>
          </a:p>
          <a:p>
            <a:pPr marL="19050">
              <a:spcAft>
                <a:spcPts val="600"/>
              </a:spcAft>
            </a:pPr>
            <a:r>
              <a:rPr lang="en-US" sz="1800" dirty="0">
                <a:latin typeface="Courier New" charset="0"/>
              </a:rPr>
              <a:t> </a:t>
            </a:r>
            <a:r>
              <a:rPr lang="en-US" sz="1800" dirty="0" smtClean="0">
                <a:latin typeface="Courier New" charset="0"/>
              </a:rPr>
              <a:t>  (</a:t>
            </a:r>
            <a:r>
              <a:rPr lang="en-US" sz="1800" dirty="0" smtClean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 err="1">
                <a:solidFill>
                  <a:srgbClr val="002080"/>
                </a:solidFill>
                <a:latin typeface="Courier New" charset="0"/>
              </a:rPr>
              <a:t>TargetPromoter</a:t>
            </a:r>
            <a:r>
              <a:rPr lang="en-US" sz="1800" dirty="0" smtClean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 smtClean="0">
                <a:latin typeface="Courier New" charset="0"/>
              </a:rPr>
              <a:t>, </a:t>
            </a:r>
            <a:r>
              <a:rPr lang="en-US" sz="1800" dirty="0" smtClean="0">
                <a:solidFill>
                  <a:srgbClr val="4665A2"/>
                </a:solidFill>
                <a:latin typeface="Courier New" charset="0"/>
                <a:hlinkClick r:id="rId3"/>
              </a:rPr>
              <a:t>BIOPAX_DNA</a:t>
            </a:r>
            <a:r>
              <a:rPr lang="en-US" sz="1800" dirty="0" smtClean="0">
                <a:solidFill>
                  <a:srgbClr val="4665A2"/>
                </a:solidFill>
                <a:latin typeface="Courier New" charset="0"/>
              </a:rPr>
              <a:t>)</a:t>
            </a:r>
            <a:endParaRPr lang="en-US" sz="1800" dirty="0">
              <a:latin typeface="Courier New" charset="0"/>
            </a:endParaRPr>
          </a:p>
          <a:p>
            <a:pPr>
              <a:spcAft>
                <a:spcPts val="600"/>
              </a:spcAft>
            </a:pPr>
            <a:r>
              <a:rPr lang="en-US" sz="1800" dirty="0" err="1">
                <a:latin typeface="Courier New" charset="0"/>
              </a:rPr>
              <a:t>TargetPromoter.roles.set</a:t>
            </a:r>
            <a:r>
              <a:rPr lang="en-US" sz="1800" dirty="0">
                <a:latin typeface="Courier New" charset="0"/>
              </a:rPr>
              <a:t>(SO_PROMOTER)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1964330" y="1747520"/>
            <a:ext cx="6710" cy="989766"/>
          </a:xfrm>
          <a:prstGeom prst="straightConnector1">
            <a:avLst/>
          </a:prstGeom>
          <a:ln w="38100">
            <a:solidFill>
              <a:srgbClr val="CC00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2560" y="1138414"/>
            <a:ext cx="642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The identifier for the URI</a:t>
            </a:r>
            <a:r>
              <a:rPr lang="en-US" sz="1800" smtClean="0"/>
              <a:t>.  </a:t>
            </a:r>
          </a:p>
          <a:p>
            <a:r>
              <a:rPr lang="en-US" sz="1800" dirty="0" smtClean="0"/>
              <a:t>In SBOL-compliant mode, this also sets the object’s </a:t>
            </a:r>
            <a:r>
              <a:rPr lang="en-US" sz="1800" dirty="0" err="1" smtClean="0"/>
              <a:t>displayId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9047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 Example Constructor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1700" y="2060178"/>
            <a:ext cx="96451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 err="1">
                <a:latin typeface="Courier New" charset="0"/>
              </a:rPr>
              <a:t>setHomespace</a:t>
            </a:r>
            <a:r>
              <a:rPr lang="en-US" sz="1800" dirty="0">
                <a:latin typeface="Courier New" charset="0"/>
              </a:rPr>
              <a:t>(</a:t>
            </a:r>
            <a:r>
              <a:rPr lang="en-US" sz="1800" dirty="0">
                <a:solidFill>
                  <a:srgbClr val="002080"/>
                </a:solidFill>
                <a:latin typeface="Courier New" charset="0"/>
              </a:rPr>
              <a:t>"http://sys-</a:t>
            </a:r>
            <a:r>
              <a:rPr lang="en-US" sz="1800" dirty="0" err="1">
                <a:solidFill>
                  <a:srgbClr val="002080"/>
                </a:solidFill>
                <a:latin typeface="Courier New" charset="0"/>
              </a:rPr>
              <a:t>bio.org</a:t>
            </a:r>
            <a:r>
              <a:rPr lang="en-US" sz="1800" dirty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>
                <a:latin typeface="Courier New" charset="0"/>
              </a:rPr>
              <a:t>);</a:t>
            </a:r>
          </a:p>
          <a:p>
            <a:pPr marL="19050"/>
            <a:r>
              <a:rPr lang="en-US" sz="1800" dirty="0" err="1">
                <a:latin typeface="Courier New" charset="0"/>
              </a:rPr>
              <a:t>ComponentDefinition</a:t>
            </a:r>
            <a:r>
              <a:rPr lang="en-US" sz="1800" dirty="0">
                <a:latin typeface="Courier New" charset="0"/>
              </a:rPr>
              <a:t>&amp; </a:t>
            </a:r>
            <a:r>
              <a:rPr lang="en-US" sz="1800" dirty="0" err="1">
                <a:latin typeface="Courier New" charset="0"/>
              </a:rPr>
              <a:t>TargetPromoter</a:t>
            </a:r>
            <a:r>
              <a:rPr lang="en-US" sz="1800" dirty="0">
                <a:latin typeface="Courier New" charset="0"/>
              </a:rPr>
              <a:t> = *</a:t>
            </a:r>
            <a:r>
              <a:rPr lang="en-US" sz="1800" dirty="0">
                <a:solidFill>
                  <a:srgbClr val="008000"/>
                </a:solidFill>
                <a:latin typeface="Courier New" charset="0"/>
              </a:rPr>
              <a:t>new</a:t>
            </a:r>
            <a:r>
              <a:rPr lang="en-US" sz="1800" dirty="0">
                <a:latin typeface="Courier New" charset="0"/>
              </a:rPr>
              <a:t> </a:t>
            </a:r>
            <a:r>
              <a:rPr lang="en-US" sz="1800" dirty="0" err="1" smtClean="0">
                <a:latin typeface="Courier New" charset="0"/>
              </a:rPr>
              <a:t>ComponentDefinition</a:t>
            </a:r>
            <a:r>
              <a:rPr lang="en-US" sz="1800" dirty="0" smtClean="0">
                <a:latin typeface="Courier New" charset="0"/>
              </a:rPr>
              <a:t>    </a:t>
            </a:r>
          </a:p>
          <a:p>
            <a:pPr marL="19050">
              <a:spcAft>
                <a:spcPts val="600"/>
              </a:spcAft>
            </a:pPr>
            <a:r>
              <a:rPr lang="en-US" sz="1800" dirty="0">
                <a:latin typeface="Courier New" charset="0"/>
              </a:rPr>
              <a:t> </a:t>
            </a:r>
            <a:r>
              <a:rPr lang="en-US" sz="1800" dirty="0" smtClean="0">
                <a:latin typeface="Courier New" charset="0"/>
              </a:rPr>
              <a:t>  (</a:t>
            </a:r>
            <a:r>
              <a:rPr lang="en-US" sz="1800" dirty="0" smtClean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 err="1">
                <a:solidFill>
                  <a:srgbClr val="002080"/>
                </a:solidFill>
                <a:latin typeface="Courier New" charset="0"/>
              </a:rPr>
              <a:t>TargetPromoter</a:t>
            </a:r>
            <a:r>
              <a:rPr lang="en-US" sz="1800" dirty="0" smtClean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 smtClean="0">
                <a:latin typeface="Courier New" charset="0"/>
              </a:rPr>
              <a:t>, </a:t>
            </a:r>
            <a:r>
              <a:rPr lang="en-US" sz="1800" dirty="0" smtClean="0">
                <a:solidFill>
                  <a:srgbClr val="4665A2"/>
                </a:solidFill>
                <a:latin typeface="Courier New" charset="0"/>
                <a:hlinkClick r:id="rId3"/>
              </a:rPr>
              <a:t>BIOPAX_DNA</a:t>
            </a:r>
            <a:r>
              <a:rPr lang="en-US" sz="1800" dirty="0" smtClean="0">
                <a:latin typeface="Courier New" charset="0"/>
              </a:rPr>
              <a:t>);</a:t>
            </a:r>
            <a:endParaRPr lang="en-US" sz="1800" dirty="0">
              <a:latin typeface="Courier New" charset="0"/>
            </a:endParaRPr>
          </a:p>
          <a:p>
            <a:pPr>
              <a:spcAft>
                <a:spcPts val="600"/>
              </a:spcAft>
            </a:pPr>
            <a:r>
              <a:rPr lang="en-US" sz="1800" dirty="0" err="1">
                <a:latin typeface="Courier New" charset="0"/>
              </a:rPr>
              <a:t>TargetPromoter.roles.set</a:t>
            </a:r>
            <a:r>
              <a:rPr lang="en-US" sz="1800" dirty="0">
                <a:latin typeface="Courier New" charset="0"/>
              </a:rPr>
              <a:t>(SO_PROMOTER)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179210" y="1747520"/>
            <a:ext cx="6710" cy="989766"/>
          </a:xfrm>
          <a:prstGeom prst="straightConnector1">
            <a:avLst/>
          </a:prstGeom>
          <a:ln w="38100">
            <a:solidFill>
              <a:srgbClr val="CC00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11700" y="1197956"/>
            <a:ext cx="768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After the identifier, comes 0 or more required fields.  For </a:t>
            </a:r>
            <a:r>
              <a:rPr lang="en-US" sz="1800" dirty="0" err="1" smtClean="0"/>
              <a:t>ComponentDef’s</a:t>
            </a:r>
            <a:endParaRPr lang="en-US" sz="1800" dirty="0" smtClean="0"/>
          </a:p>
          <a:p>
            <a:r>
              <a:rPr lang="en-US" sz="1800" dirty="0" smtClean="0"/>
              <a:t>molecular type is required</a:t>
            </a:r>
          </a:p>
        </p:txBody>
      </p:sp>
    </p:spTree>
    <p:extLst>
      <p:ext uri="{BB962C8B-B14F-4D97-AF65-F5344CB8AC3E}">
        <p14:creationId xmlns:p14="http://schemas.microsoft.com/office/powerpoint/2010/main" val="66405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32246" y="1259840"/>
            <a:ext cx="62788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Read and write SBOL files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Interface with online validation </a:t>
            </a:r>
            <a:r>
              <a:rPr lang="en-US" sz="1800" dirty="0" smtClean="0"/>
              <a:t>tool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Interface with </a:t>
            </a:r>
            <a:r>
              <a:rPr lang="en-US" sz="1800" dirty="0" err="1" smtClean="0"/>
              <a:t>SynBioHub</a:t>
            </a:r>
            <a:r>
              <a:rPr lang="en-US" sz="1800" dirty="0" smtClean="0"/>
              <a:t> repository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Design abstraction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Hierarchical sequence assembly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err="1" smtClean="0"/>
              <a:t>Biosystem</a:t>
            </a:r>
            <a:r>
              <a:rPr lang="en-US" sz="1800" dirty="0" smtClean="0"/>
              <a:t> design (modules &amp; interactions)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Extensible data model and custom annotations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Experimental classes for representation of combinatorial libraries and versioning histories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</p:spPr>
        <p:txBody>
          <a:bodyPr/>
          <a:lstStyle/>
          <a:p>
            <a:pPr algn="ctr"/>
            <a:r>
              <a:rPr lang="en-US" b="1" dirty="0" smtClean="0"/>
              <a:t>Features in v2.3.0b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520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 Example Constructor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1700" y="2060178"/>
            <a:ext cx="96451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 err="1">
                <a:latin typeface="Courier New" charset="0"/>
              </a:rPr>
              <a:t>setHomespace</a:t>
            </a:r>
            <a:r>
              <a:rPr lang="en-US" sz="1800" dirty="0">
                <a:latin typeface="Courier New" charset="0"/>
              </a:rPr>
              <a:t>(</a:t>
            </a:r>
            <a:r>
              <a:rPr lang="en-US" sz="1800" dirty="0">
                <a:solidFill>
                  <a:srgbClr val="002080"/>
                </a:solidFill>
                <a:latin typeface="Courier New" charset="0"/>
              </a:rPr>
              <a:t>"http://sys-</a:t>
            </a:r>
            <a:r>
              <a:rPr lang="en-US" sz="1800" dirty="0" err="1">
                <a:solidFill>
                  <a:srgbClr val="002080"/>
                </a:solidFill>
                <a:latin typeface="Courier New" charset="0"/>
              </a:rPr>
              <a:t>bio.org</a:t>
            </a:r>
            <a:r>
              <a:rPr lang="en-US" sz="1800" dirty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>
                <a:latin typeface="Courier New" charset="0"/>
              </a:rPr>
              <a:t>);</a:t>
            </a:r>
          </a:p>
          <a:p>
            <a:pPr marL="19050"/>
            <a:r>
              <a:rPr lang="en-US" sz="1800" dirty="0" err="1">
                <a:latin typeface="Courier New" charset="0"/>
              </a:rPr>
              <a:t>ComponentDefinition</a:t>
            </a:r>
            <a:r>
              <a:rPr lang="en-US" sz="1800" dirty="0">
                <a:latin typeface="Courier New" charset="0"/>
              </a:rPr>
              <a:t>&amp; </a:t>
            </a:r>
            <a:r>
              <a:rPr lang="en-US" sz="1800" dirty="0" err="1">
                <a:latin typeface="Courier New" charset="0"/>
              </a:rPr>
              <a:t>TargetPromoter</a:t>
            </a:r>
            <a:r>
              <a:rPr lang="en-US" sz="1800" dirty="0">
                <a:latin typeface="Courier New" charset="0"/>
              </a:rPr>
              <a:t> = *</a:t>
            </a:r>
            <a:r>
              <a:rPr lang="en-US" sz="1800" dirty="0">
                <a:solidFill>
                  <a:srgbClr val="008000"/>
                </a:solidFill>
                <a:latin typeface="Courier New" charset="0"/>
              </a:rPr>
              <a:t>new</a:t>
            </a:r>
            <a:r>
              <a:rPr lang="en-US" sz="1800" dirty="0">
                <a:latin typeface="Courier New" charset="0"/>
              </a:rPr>
              <a:t> </a:t>
            </a:r>
            <a:r>
              <a:rPr lang="en-US" sz="1800" dirty="0" err="1" smtClean="0">
                <a:latin typeface="Courier New" charset="0"/>
              </a:rPr>
              <a:t>ComponentDefinition</a:t>
            </a:r>
            <a:r>
              <a:rPr lang="en-US" sz="1800" dirty="0" smtClean="0">
                <a:latin typeface="Courier New" charset="0"/>
              </a:rPr>
              <a:t>    </a:t>
            </a:r>
          </a:p>
          <a:p>
            <a:pPr marL="19050">
              <a:spcAft>
                <a:spcPts val="600"/>
              </a:spcAft>
            </a:pPr>
            <a:r>
              <a:rPr lang="en-US" sz="1800" dirty="0">
                <a:latin typeface="Courier New" charset="0"/>
              </a:rPr>
              <a:t> </a:t>
            </a:r>
            <a:r>
              <a:rPr lang="en-US" sz="1800" dirty="0" smtClean="0">
                <a:latin typeface="Courier New" charset="0"/>
              </a:rPr>
              <a:t>  (</a:t>
            </a:r>
            <a:r>
              <a:rPr lang="en-US" sz="1800" dirty="0" smtClean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 err="1">
                <a:solidFill>
                  <a:srgbClr val="002080"/>
                </a:solidFill>
                <a:latin typeface="Courier New" charset="0"/>
              </a:rPr>
              <a:t>TargetPromoter</a:t>
            </a:r>
            <a:r>
              <a:rPr lang="en-US" sz="1800" dirty="0" smtClean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 smtClean="0">
                <a:latin typeface="Courier New" charset="0"/>
              </a:rPr>
              <a:t>, </a:t>
            </a:r>
            <a:r>
              <a:rPr lang="en-US" sz="1800" dirty="0" smtClean="0">
                <a:solidFill>
                  <a:srgbClr val="4665A2"/>
                </a:solidFill>
                <a:latin typeface="Courier New" charset="0"/>
                <a:hlinkClick r:id="rId3"/>
              </a:rPr>
              <a:t>BIOPAX_DNA</a:t>
            </a:r>
            <a:r>
              <a:rPr lang="en-US" sz="1800" dirty="0" smtClean="0">
                <a:latin typeface="Courier New" charset="0"/>
              </a:rPr>
              <a:t>);</a:t>
            </a:r>
            <a:endParaRPr lang="en-US" sz="1800" dirty="0">
              <a:latin typeface="Courier New" charset="0"/>
            </a:endParaRPr>
          </a:p>
          <a:p>
            <a:pPr>
              <a:spcAft>
                <a:spcPts val="600"/>
              </a:spcAft>
            </a:pPr>
            <a:r>
              <a:rPr lang="en-US" sz="1800" dirty="0" err="1">
                <a:latin typeface="Courier New" charset="0"/>
              </a:rPr>
              <a:t>TargetPromoter.roles.set</a:t>
            </a:r>
            <a:r>
              <a:rPr lang="en-US" sz="1800" dirty="0">
                <a:latin typeface="Courier New" charset="0"/>
              </a:rPr>
              <a:t>(SO_PROMOTER)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571999" y="3414395"/>
            <a:ext cx="406401" cy="497266"/>
          </a:xfrm>
          <a:prstGeom prst="straightConnector1">
            <a:avLst/>
          </a:prstGeom>
          <a:ln w="38100">
            <a:solidFill>
              <a:srgbClr val="CC00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214010" y="4084905"/>
            <a:ext cx="5442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/>
              <a:t>Optional fields are set after construction 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987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 Example Constructor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1700" y="2060178"/>
            <a:ext cx="96451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 err="1">
                <a:latin typeface="Courier New" charset="0"/>
              </a:rPr>
              <a:t>setHomespace</a:t>
            </a:r>
            <a:r>
              <a:rPr lang="en-US" sz="1800" dirty="0">
                <a:latin typeface="Courier New" charset="0"/>
              </a:rPr>
              <a:t>(</a:t>
            </a:r>
            <a:r>
              <a:rPr lang="en-US" sz="1800" dirty="0">
                <a:solidFill>
                  <a:srgbClr val="002080"/>
                </a:solidFill>
                <a:latin typeface="Courier New" charset="0"/>
              </a:rPr>
              <a:t>"http://sys-</a:t>
            </a:r>
            <a:r>
              <a:rPr lang="en-US" sz="1800" dirty="0" err="1">
                <a:solidFill>
                  <a:srgbClr val="002080"/>
                </a:solidFill>
                <a:latin typeface="Courier New" charset="0"/>
              </a:rPr>
              <a:t>bio.org</a:t>
            </a:r>
            <a:r>
              <a:rPr lang="en-US" sz="1800" dirty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>
                <a:latin typeface="Courier New" charset="0"/>
              </a:rPr>
              <a:t>);</a:t>
            </a:r>
          </a:p>
          <a:p>
            <a:pPr marL="19050"/>
            <a:r>
              <a:rPr lang="en-US" sz="1800" dirty="0" err="1">
                <a:latin typeface="Courier New" charset="0"/>
              </a:rPr>
              <a:t>ComponentDefinition</a:t>
            </a:r>
            <a:r>
              <a:rPr lang="en-US" sz="1800" dirty="0">
                <a:latin typeface="Courier New" charset="0"/>
              </a:rPr>
              <a:t>&amp; </a:t>
            </a:r>
            <a:r>
              <a:rPr lang="en-US" sz="1800" dirty="0" err="1">
                <a:latin typeface="Courier New" charset="0"/>
              </a:rPr>
              <a:t>TargetPromoter</a:t>
            </a:r>
            <a:r>
              <a:rPr lang="en-US" sz="1800" dirty="0">
                <a:latin typeface="Courier New" charset="0"/>
              </a:rPr>
              <a:t> = *</a:t>
            </a:r>
            <a:r>
              <a:rPr lang="en-US" sz="1800" dirty="0">
                <a:solidFill>
                  <a:srgbClr val="008000"/>
                </a:solidFill>
                <a:latin typeface="Courier New" charset="0"/>
              </a:rPr>
              <a:t>new</a:t>
            </a:r>
            <a:r>
              <a:rPr lang="en-US" sz="1800" dirty="0">
                <a:latin typeface="Courier New" charset="0"/>
              </a:rPr>
              <a:t> </a:t>
            </a:r>
            <a:r>
              <a:rPr lang="en-US" sz="1800" dirty="0" err="1" smtClean="0">
                <a:latin typeface="Courier New" charset="0"/>
              </a:rPr>
              <a:t>ComponentDefinition</a:t>
            </a:r>
            <a:r>
              <a:rPr lang="en-US" sz="1800" dirty="0" smtClean="0">
                <a:latin typeface="Courier New" charset="0"/>
              </a:rPr>
              <a:t>    </a:t>
            </a:r>
          </a:p>
          <a:p>
            <a:pPr marL="19050">
              <a:spcAft>
                <a:spcPts val="600"/>
              </a:spcAft>
            </a:pPr>
            <a:r>
              <a:rPr lang="en-US" sz="1800" dirty="0">
                <a:latin typeface="Courier New" charset="0"/>
              </a:rPr>
              <a:t> </a:t>
            </a:r>
            <a:r>
              <a:rPr lang="en-US" sz="1800" dirty="0" smtClean="0">
                <a:latin typeface="Courier New" charset="0"/>
              </a:rPr>
              <a:t>  (</a:t>
            </a:r>
            <a:r>
              <a:rPr lang="en-US" sz="1800" dirty="0" smtClean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 err="1">
                <a:solidFill>
                  <a:srgbClr val="002080"/>
                </a:solidFill>
                <a:latin typeface="Courier New" charset="0"/>
              </a:rPr>
              <a:t>TargetPromoter</a:t>
            </a:r>
            <a:r>
              <a:rPr lang="en-US" sz="1800" dirty="0" smtClean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 smtClean="0">
                <a:latin typeface="Courier New" charset="0"/>
              </a:rPr>
              <a:t>, </a:t>
            </a:r>
            <a:r>
              <a:rPr lang="en-US" sz="1800" dirty="0" smtClean="0">
                <a:solidFill>
                  <a:srgbClr val="4665A2"/>
                </a:solidFill>
                <a:latin typeface="Courier New" charset="0"/>
                <a:hlinkClick r:id="rId3"/>
              </a:rPr>
              <a:t>BIOPAX_DNA</a:t>
            </a:r>
            <a:r>
              <a:rPr lang="en-US" sz="1800" dirty="0" smtClean="0">
                <a:latin typeface="Courier New" charset="0"/>
              </a:rPr>
              <a:t>);</a:t>
            </a:r>
            <a:endParaRPr lang="en-US" sz="1800" dirty="0">
              <a:latin typeface="Courier New" charset="0"/>
            </a:endParaRPr>
          </a:p>
          <a:p>
            <a:pPr>
              <a:spcAft>
                <a:spcPts val="600"/>
              </a:spcAft>
            </a:pPr>
            <a:r>
              <a:rPr lang="en-US" sz="1800" dirty="0" err="1">
                <a:latin typeface="Courier New" charset="0"/>
              </a:rPr>
              <a:t>TargetPromoter.roles.set</a:t>
            </a:r>
            <a:r>
              <a:rPr lang="en-US" sz="1800" dirty="0">
                <a:latin typeface="Courier New" charset="0"/>
              </a:rPr>
              <a:t>(SO_PROMOTER)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933440" y="2737287"/>
            <a:ext cx="1726" cy="888166"/>
          </a:xfrm>
          <a:prstGeom prst="straightConnector1">
            <a:avLst/>
          </a:prstGeom>
          <a:ln w="38100">
            <a:solidFill>
              <a:srgbClr val="CC00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259840" y="3625453"/>
            <a:ext cx="757245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 smtClean="0"/>
              <a:t>Some programmer’s might regard this syntax as bad form.</a:t>
            </a:r>
          </a:p>
          <a:p>
            <a:pPr>
              <a:spcAft>
                <a:spcPts val="600"/>
              </a:spcAft>
            </a:pPr>
            <a:r>
              <a:rPr lang="en-US" sz="1800" dirty="0" smtClean="0"/>
              <a:t>For a justification why I use this syntax</a:t>
            </a:r>
            <a:r>
              <a:rPr lang="en-US" sz="1800" dirty="0"/>
              <a:t>, </a:t>
            </a:r>
            <a:r>
              <a:rPr lang="en-US" sz="1800" dirty="0" smtClean="0"/>
              <a:t>see:  </a:t>
            </a:r>
            <a:r>
              <a:rPr lang="en-US" sz="1800" dirty="0" smtClean="0">
                <a:hlinkClick r:id="rId4"/>
              </a:rPr>
              <a:t>http</a:t>
            </a:r>
            <a:r>
              <a:rPr lang="en-US" sz="1800" dirty="0">
                <a:hlinkClick r:id="rId4"/>
              </a:rPr>
              <a:t>://</a:t>
            </a:r>
            <a:r>
              <a:rPr lang="en-US" sz="1800" dirty="0" smtClean="0">
                <a:hlinkClick r:id="rId4"/>
              </a:rPr>
              <a:t>synbiodex.github.io/libSBOL/getting_started.html#idiomatic_cpp</a:t>
            </a:r>
            <a:endParaRPr lang="en-US" sz="1800" dirty="0" smtClean="0"/>
          </a:p>
          <a:p>
            <a:pPr>
              <a:spcAft>
                <a:spcPts val="600"/>
              </a:spcAft>
            </a:pPr>
            <a:r>
              <a:rPr lang="en-US" sz="1800" dirty="0" smtClean="0"/>
              <a:t>Then send hate-mail to </a:t>
            </a:r>
            <a:r>
              <a:rPr lang="en-US" sz="1800" dirty="0" err="1" smtClean="0"/>
              <a:t>sbol-editors@googlegroups.com</a:t>
            </a:r>
            <a:r>
              <a:rPr lang="en-US" sz="1800" dirty="0" smtClean="0"/>
              <a:t>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0193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212865"/>
            <a:ext cx="8520599" cy="572699"/>
          </a:xfrm>
        </p:spPr>
        <p:txBody>
          <a:bodyPr/>
          <a:lstStyle/>
          <a:p>
            <a:pPr algn="ctr"/>
            <a:r>
              <a:rPr lang="en-US" dirty="0" smtClean="0"/>
              <a:t>See Getting Started with SBOL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0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701" y="2171170"/>
            <a:ext cx="7511500" cy="841800"/>
          </a:xfrm>
        </p:spPr>
        <p:txBody>
          <a:bodyPr/>
          <a:lstStyle/>
          <a:p>
            <a:r>
              <a:rPr lang="en-US" b="1" dirty="0"/>
              <a:t>Library Implementation </a:t>
            </a:r>
            <a:r>
              <a:rPr lang="en-US" b="1" dirty="0" smtClean="0"/>
              <a:t>and Specification Document are </a:t>
            </a:r>
            <a:r>
              <a:rPr lang="en-US" b="1" dirty="0" smtClean="0"/>
              <a:t>Closely Correlated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8742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818" y="1642553"/>
            <a:ext cx="4914182" cy="1993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From Specification Diagram to Class Definition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9620" y="801701"/>
            <a:ext cx="6147837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onsolas" panose="020B0609020204030204" pitchFamily="49" charset="0"/>
              </a:rPr>
              <a:t>sbol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onsolas" panose="020B0609020204030204" pitchFamily="49" charset="0"/>
              </a:rPr>
              <a:t>ComponentDefinition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onsolas" panose="020B0609020204030204" pitchFamily="49" charset="0"/>
              </a:rPr>
              <a:t>TopLevel</a:t>
            </a:r>
            <a:endParaRPr lang="en-US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URIProperty</a:t>
            </a:r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types;</a:t>
            </a:r>
          </a:p>
          <a:p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URIProperty</a:t>
            </a:r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roles;</a:t>
            </a:r>
          </a:p>
          <a:p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ReferencedObject</a:t>
            </a:r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sequences;</a:t>
            </a:r>
            <a:endParaRPr lang="en-US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List&lt;</a:t>
            </a:r>
            <a:r>
              <a:rPr lang="en-US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OwnedObject</a:t>
            </a:r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SequenceAnnotation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dirty="0" err="1">
                <a:highlight>
                  <a:srgbClr val="FFFFFF"/>
                </a:highlight>
                <a:latin typeface="Consolas" panose="020B0609020204030204" pitchFamily="49" charset="0"/>
              </a:rPr>
              <a:t>sequenceAnnotations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List&lt;</a:t>
            </a:r>
            <a:r>
              <a:rPr lang="en-US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OwnedObject</a:t>
            </a:r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&lt;Component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&gt;&gt; components;</a:t>
            </a:r>
          </a:p>
          <a:p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List&lt;</a:t>
            </a:r>
            <a:r>
              <a:rPr lang="en-US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OwnedObject</a:t>
            </a:r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SequenceConstraint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dirty="0" err="1">
                <a:highlight>
                  <a:srgbClr val="FFFFFF"/>
                </a:highlight>
                <a:latin typeface="Consolas" panose="020B0609020204030204" pitchFamily="49" charset="0"/>
              </a:rPr>
              <a:t>sequenceConstraints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926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219" y="1601913"/>
            <a:ext cx="4914182" cy="1993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 Important “Gotcha!”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1700" y="2805884"/>
            <a:ext cx="740298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The </a:t>
            </a:r>
            <a:r>
              <a:rPr lang="en-US" sz="1800" b="1" dirty="0" smtClean="0">
                <a:solidFill>
                  <a:srgbClr val="FF0000"/>
                </a:solidFill>
              </a:rPr>
              <a:t>incorrect</a:t>
            </a:r>
            <a:r>
              <a:rPr lang="en-US" sz="1800" dirty="0" smtClean="0"/>
              <a:t>, but more intuitive way:</a:t>
            </a:r>
          </a:p>
          <a:p>
            <a:endParaRPr lang="en-US" sz="1800" dirty="0"/>
          </a:p>
          <a:p>
            <a:r>
              <a:rPr lang="en-US" sz="180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component_def.sequences.add</a:t>
            </a:r>
            <a:r>
              <a:rPr lang="en-US" sz="18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80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seq_object</a:t>
            </a:r>
            <a:r>
              <a:rPr lang="en-US" sz="18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);</a:t>
            </a:r>
          </a:p>
          <a:p>
            <a:endParaRPr lang="en-US" sz="1800" dirty="0" smtClean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/>
              <a:t>The </a:t>
            </a:r>
            <a:r>
              <a:rPr lang="en-US" sz="1800" b="1" dirty="0" smtClean="0">
                <a:solidFill>
                  <a:srgbClr val="0070C0"/>
                </a:solidFill>
              </a:rPr>
              <a:t>correct</a:t>
            </a:r>
            <a:r>
              <a:rPr lang="en-US" sz="1800" dirty="0"/>
              <a:t>, but more intuitive way</a:t>
            </a:r>
            <a:r>
              <a:rPr lang="en-US" sz="1800" dirty="0" smtClean="0"/>
              <a:t>:</a:t>
            </a:r>
          </a:p>
          <a:p>
            <a:endParaRPr lang="en-US" sz="18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component_def.sequences.add</a:t>
            </a:r>
            <a:r>
              <a:rPr lang="en-US" sz="18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180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seq_object.identity.get</a:t>
            </a:r>
            <a:r>
              <a:rPr lang="en-US" sz="18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() );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3238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Validation </a:t>
            </a:r>
            <a:r>
              <a:rPr lang="en-US" dirty="0" smtClean="0"/>
              <a:t>Rules Cross-Reference </a:t>
            </a:r>
            <a:r>
              <a:rPr lang="en-US" dirty="0"/>
              <a:t>to the </a:t>
            </a:r>
            <a:r>
              <a:rPr lang="en-US" dirty="0" smtClean="0"/>
              <a:t>Spec Document </a:t>
            </a:r>
            <a:r>
              <a:rPr lang="en-US" dirty="0"/>
              <a:t>and are </a:t>
            </a:r>
            <a:r>
              <a:rPr lang="en-US" dirty="0" smtClean="0"/>
              <a:t>Easily Extensible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401" y="2807738"/>
            <a:ext cx="8520599" cy="3416400"/>
          </a:xfrm>
          <a:solidFill>
            <a:schemeClr val="lt1"/>
          </a:solidFill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Identified(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sbol_type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 = UNDEFINED,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::string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uri_prefix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SBOL_URI,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::string id = </a:t>
            </a:r>
            <a:r>
              <a:rPr lang="en-U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“Identified/example”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>
              <a:spcAft>
                <a:spcPts val="0"/>
              </a:spcAft>
            </a:pP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identity(SBOL_IDENTITY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uri_prefix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"/"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id,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”, </a:t>
            </a:r>
            <a:r>
              <a:rPr lang="en-U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</a:p>
          <a:p>
            <a:pPr>
              <a:spcAft>
                <a:spcPts val="0"/>
              </a:spcAft>
            </a:pPr>
            <a:r>
              <a:rPr lang="en-US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validation_rules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{ sbol_rule_10202 }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};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684" y="2023659"/>
            <a:ext cx="6810629" cy="5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1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5781" y="387064"/>
            <a:ext cx="6393900" cy="5726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Easy to Implement </a:t>
            </a:r>
            <a:r>
              <a:rPr lang="en-US" smtClean="0"/>
              <a:t>Future Enhancements in </a:t>
            </a:r>
            <a:r>
              <a:rPr lang="en-US" dirty="0" smtClean="0"/>
              <a:t>the SBOL Data Model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172" t="24182" r="30159" b="30982"/>
          <a:stretch/>
        </p:blipFill>
        <p:spPr>
          <a:xfrm>
            <a:off x="149228" y="1609675"/>
            <a:ext cx="8906501" cy="35280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0080" y="2336800"/>
            <a:ext cx="1463040" cy="223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66720" y="2200255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C00CC"/>
                </a:solidFill>
              </a:rPr>
              <a:t>SBOL 2.0.0</a:t>
            </a:r>
            <a:endParaRPr lang="en-US" sz="2400" b="1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6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172" t="24182" r="30159" b="30982"/>
          <a:stretch/>
        </p:blipFill>
        <p:spPr>
          <a:xfrm>
            <a:off x="149228" y="1609675"/>
            <a:ext cx="8906501" cy="352806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flipH="1">
            <a:off x="2275840" y="2270075"/>
            <a:ext cx="619760" cy="304800"/>
          </a:xfrm>
          <a:prstGeom prst="rightArrow">
            <a:avLst/>
          </a:prstGeom>
          <a:solidFill>
            <a:srgbClr val="CC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05781" y="387064"/>
            <a:ext cx="6393900" cy="5726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Easy to Implement </a:t>
            </a:r>
            <a:r>
              <a:rPr lang="en-US" smtClean="0"/>
              <a:t>Future Enhancements in </a:t>
            </a:r>
            <a:r>
              <a:rPr lang="en-US" dirty="0" smtClean="0"/>
              <a:t>the SBOL Data Model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976880" y="2191642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CC00CC"/>
                </a:solidFill>
              </a:rPr>
              <a:t>SBOL 2.0.1</a:t>
            </a:r>
            <a:endParaRPr lang="en-US" sz="2400" b="1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00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701" y="2171170"/>
            <a:ext cx="7511500" cy="841800"/>
          </a:xfrm>
        </p:spPr>
        <p:txBody>
          <a:bodyPr/>
          <a:lstStyle/>
          <a:p>
            <a:r>
              <a:rPr lang="en-US" b="1" dirty="0" smtClean="0"/>
              <a:t>Extensible Data Model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404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19162" y="1991360"/>
            <a:ext cx="1512047" cy="955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libSBOL</a:t>
            </a:r>
            <a:endParaRPr lang="en-US" dirty="0" smtClean="0"/>
          </a:p>
          <a:p>
            <a:pPr algn="ctr"/>
            <a:r>
              <a:rPr lang="en-US" dirty="0" smtClean="0"/>
              <a:t>(.</a:t>
            </a:r>
            <a:r>
              <a:rPr lang="en-US" dirty="0" err="1" smtClean="0"/>
              <a:t>cpp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750371" y="1991360"/>
            <a:ext cx="1512047" cy="955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Wrapper code</a:t>
            </a:r>
          </a:p>
          <a:p>
            <a:pPr algn="ctr"/>
            <a:r>
              <a:rPr lang="en-US" dirty="0" smtClean="0"/>
              <a:t>(.cxx)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881580" y="1991360"/>
            <a:ext cx="1512047" cy="955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Python extension library (.so, .</a:t>
            </a:r>
            <a:r>
              <a:rPr lang="en-US" dirty="0" err="1" smtClean="0"/>
              <a:t>dll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7012789" y="1991360"/>
            <a:ext cx="1512047" cy="955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pySBOL</a:t>
            </a:r>
            <a:r>
              <a:rPr lang="en-US" dirty="0" smtClean="0"/>
              <a:t> module</a:t>
            </a:r>
          </a:p>
          <a:p>
            <a:pPr algn="ctr"/>
            <a:r>
              <a:rPr lang="en-US" dirty="0" smtClean="0"/>
              <a:t>(.</a:t>
            </a:r>
            <a:r>
              <a:rPr lang="en-US" dirty="0" err="1" smtClean="0"/>
              <a:t>py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2131209" y="2296160"/>
            <a:ext cx="619162" cy="386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262418" y="2296160"/>
            <a:ext cx="619162" cy="386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393626" y="2275840"/>
            <a:ext cx="619162" cy="386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90006" y="3251200"/>
            <a:ext cx="62788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err="1" smtClean="0"/>
              <a:t>LibSBOL</a:t>
            </a:r>
            <a:r>
              <a:rPr lang="en-US" sz="1800" dirty="0" smtClean="0"/>
              <a:t> can be translated into other languages implemented in C/C++ as well (</a:t>
            </a:r>
            <a:r>
              <a:rPr lang="en-US" sz="1800" dirty="0" err="1" smtClean="0"/>
              <a:t>eg</a:t>
            </a:r>
            <a:r>
              <a:rPr lang="en-US" sz="1800" dirty="0" smtClean="0"/>
              <a:t>, </a:t>
            </a:r>
            <a:r>
              <a:rPr lang="en-US" sz="1800" dirty="0" err="1" smtClean="0"/>
              <a:t>Matlab</a:t>
            </a:r>
            <a:r>
              <a:rPr lang="en-US" sz="18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API is consistent across different languages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Serialization is defined and predictable (ideal for a standard language such as SBOL!)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1432596" y="1437362"/>
            <a:ext cx="62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/>
              <a:t>Code generation</a:t>
            </a:r>
            <a:endParaRPr lang="en-US" sz="180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</p:spPr>
        <p:txBody>
          <a:bodyPr/>
          <a:lstStyle/>
          <a:p>
            <a:pPr algn="ctr"/>
            <a:r>
              <a:rPr lang="en-US" b="1" dirty="0" smtClean="0"/>
              <a:t>Python Code is Generated from C++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873385" y="1469628"/>
            <a:ext cx="62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/>
              <a:t>Compilation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6004597" y="1469628"/>
            <a:ext cx="62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/>
              <a:t>Extra plumbing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9707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4161" y="2234982"/>
            <a:ext cx="88798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smtClean="0">
                <a:highlight>
                  <a:srgbClr val="FFFFFF"/>
                </a:highlight>
                <a:latin typeface="Consolas" panose="020B0609020204030204" pitchFamily="49" charset="0"/>
              </a:rPr>
              <a:t>component_def.setAnnotation</a:t>
            </a:r>
            <a:r>
              <a:rPr lang="en-US" sz="18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(“http://</a:t>
            </a:r>
            <a:r>
              <a:rPr lang="en-US" sz="180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sys-bio.org#emission_wavelength</a:t>
            </a:r>
            <a:r>
              <a:rPr lang="en-US" sz="18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”, “450”);</a:t>
            </a:r>
            <a:endParaRPr lang="en-US" sz="18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rPr>
              <a:t>Custom Annotations</a:t>
            </a:r>
            <a:endParaRPr kumimoji="0" lang="en-US" sz="33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5311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7372" y="3011557"/>
            <a:ext cx="7372350" cy="9839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kern="1200" dirty="0">
              <a:solidFill>
                <a:prstClr val="black"/>
              </a:solidFill>
            </a:endParaRPr>
          </a:p>
          <a:p>
            <a:pPr algn="ctr"/>
            <a:endParaRPr lang="en-US" sz="1350" kern="1200" dirty="0">
              <a:solidFill>
                <a:prstClr val="black"/>
              </a:solidFill>
            </a:endParaRPr>
          </a:p>
          <a:p>
            <a:pPr algn="ctr"/>
            <a:r>
              <a:rPr lang="en-US" sz="1800" kern="1200" dirty="0">
                <a:solidFill>
                  <a:prstClr val="black"/>
                </a:solidFill>
              </a:rPr>
              <a:t>Read &amp; Write in SBOL File Format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SBOL Extensions </a:t>
            </a:r>
            <a:r>
              <a:rPr lang="en-US" b="1" dirty="0"/>
              <a:t>Add New Classes to the Data Model</a:t>
            </a:r>
          </a:p>
        </p:txBody>
      </p:sp>
      <p:sp>
        <p:nvSpPr>
          <p:cNvPr id="3" name="Down Arrow Callout 2"/>
          <p:cNvSpPr/>
          <p:nvPr/>
        </p:nvSpPr>
        <p:spPr>
          <a:xfrm>
            <a:off x="837372" y="2057401"/>
            <a:ext cx="2457450" cy="1475961"/>
          </a:xfrm>
          <a:prstGeom prst="downArrow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prstClr val="black"/>
                </a:solidFill>
              </a:rPr>
              <a:t>SBOL Core Data Model</a:t>
            </a:r>
          </a:p>
        </p:txBody>
      </p:sp>
      <p:sp>
        <p:nvSpPr>
          <p:cNvPr id="4" name="Down Arrow Callout 3"/>
          <p:cNvSpPr/>
          <p:nvPr/>
        </p:nvSpPr>
        <p:spPr>
          <a:xfrm>
            <a:off x="3294822" y="2057401"/>
            <a:ext cx="2457450" cy="1475961"/>
          </a:xfrm>
          <a:prstGeom prst="downArrow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prstClr val="black"/>
                </a:solidFill>
              </a:rPr>
              <a:t>SBOL Extension Data Model</a:t>
            </a:r>
          </a:p>
        </p:txBody>
      </p:sp>
      <p:sp>
        <p:nvSpPr>
          <p:cNvPr id="5" name="Down Arrow Callout 4"/>
          <p:cNvSpPr/>
          <p:nvPr/>
        </p:nvSpPr>
        <p:spPr>
          <a:xfrm>
            <a:off x="5752272" y="2057401"/>
            <a:ext cx="2457450" cy="1475961"/>
          </a:xfrm>
          <a:prstGeom prst="downArrow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 err="1">
                <a:solidFill>
                  <a:prstClr val="black"/>
                </a:solidFill>
              </a:rPr>
              <a:t>DiCOM</a:t>
            </a:r>
            <a:r>
              <a:rPr lang="en-US" sz="1800" kern="1200" dirty="0">
                <a:solidFill>
                  <a:prstClr val="black"/>
                </a:solidFill>
              </a:rPr>
              <a:t>-SB Data Model</a:t>
            </a:r>
          </a:p>
        </p:txBody>
      </p:sp>
    </p:spTree>
    <p:extLst>
      <p:ext uri="{BB962C8B-B14F-4D97-AF65-F5344CB8AC3E}">
        <p14:creationId xmlns:p14="http://schemas.microsoft.com/office/powerpoint/2010/main" val="82531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Some Example Extensions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039" y="1063566"/>
            <a:ext cx="4264131" cy="9072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989" y="2301745"/>
            <a:ext cx="4243181" cy="10028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989" y="3676867"/>
            <a:ext cx="1306168" cy="11991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343" y="1268017"/>
            <a:ext cx="1782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Design-build-test</a:t>
            </a:r>
          </a:p>
          <a:p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Extension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343" y="2491543"/>
            <a:ext cx="1368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Host context</a:t>
            </a:r>
          </a:p>
          <a:p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Extension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5423" y="3964795"/>
            <a:ext cx="1371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3D Structure</a:t>
            </a:r>
          </a:p>
          <a:p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203068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38" y="3332829"/>
            <a:ext cx="1415654" cy="14156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524" y="3332829"/>
            <a:ext cx="1415654" cy="1415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518" y="3487015"/>
            <a:ext cx="1107281" cy="1107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219" y="3445431"/>
            <a:ext cx="472081" cy="47208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408475" y="3678706"/>
            <a:ext cx="14527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 err="1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GenericTopLevel</a:t>
            </a:r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()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142609" y="4139718"/>
            <a:ext cx="855491" cy="147753"/>
            <a:chOff x="3695434" y="2211387"/>
            <a:chExt cx="1140655" cy="197004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3769900" y="2211387"/>
              <a:ext cx="1066189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3695434" y="2408391"/>
              <a:ext cx="1066189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/>
          <p:cNvCxnSpPr/>
          <p:nvPr/>
        </p:nvCxnSpPr>
        <p:spPr>
          <a:xfrm>
            <a:off x="5386897" y="4155060"/>
            <a:ext cx="799642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331048" y="4302813"/>
            <a:ext cx="799642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26196" y="3818728"/>
            <a:ext cx="16453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&lt;</a:t>
            </a:r>
            <a:r>
              <a:rPr lang="en-US" sz="1350" kern="1200" dirty="0" err="1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host_context:Host</a:t>
            </a:r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28986" y="3644742"/>
            <a:ext cx="18564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Host(</a:t>
            </a:r>
            <a:r>
              <a:rPr lang="en-US" sz="1350" kern="1200" dirty="0" err="1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ModuleDefinition</a:t>
            </a:r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61703" y="3890116"/>
            <a:ext cx="3193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.h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62264" y="4573514"/>
            <a:ext cx="4512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kern="12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"/>
                <a:cs typeface=""/>
              </a:rPr>
              <a:t>C++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31669" y="4594296"/>
            <a:ext cx="8252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kern="12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"/>
                <a:cs typeface=""/>
              </a:rPr>
              <a:t>C++/Java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395934" y="4594296"/>
            <a:ext cx="5180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.</a:t>
            </a:r>
            <a:r>
              <a:rPr lang="en-US" sz="1350" kern="120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sbol</a:t>
            </a:r>
            <a:endParaRPr lang="en-US" sz="1350" kern="12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436940" y="542219"/>
            <a:ext cx="397328" cy="3973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kern="1200" dirty="0">
                <a:solidFill>
                  <a:prstClr val="white"/>
                </a:solidFill>
              </a:rPr>
              <a:t>1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602" y="1257394"/>
            <a:ext cx="1415654" cy="141565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988" y="1257394"/>
            <a:ext cx="1415654" cy="141565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981" y="1411580"/>
            <a:ext cx="1107281" cy="11072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550" y="1080855"/>
            <a:ext cx="472081" cy="472081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3052073" y="2064283"/>
            <a:ext cx="855491" cy="147753"/>
            <a:chOff x="3695434" y="2211387"/>
            <a:chExt cx="1140655" cy="197004"/>
          </a:xfrm>
        </p:grpSpPr>
        <p:cxnSp>
          <p:nvCxnSpPr>
            <p:cNvPr id="50" name="Straight Arrow Connector 49"/>
            <p:cNvCxnSpPr/>
            <p:nvPr/>
          </p:nvCxnSpPr>
          <p:spPr>
            <a:xfrm>
              <a:off x="3769900" y="2211387"/>
              <a:ext cx="1066189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>
              <a:off x="3695434" y="2408391"/>
              <a:ext cx="1066189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Arrow Connector 51"/>
          <p:cNvCxnSpPr/>
          <p:nvPr/>
        </p:nvCxnSpPr>
        <p:spPr>
          <a:xfrm>
            <a:off x="5296361" y="2079625"/>
            <a:ext cx="799642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5240511" y="2227378"/>
            <a:ext cx="799642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235659" y="1743293"/>
            <a:ext cx="16453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&lt;</a:t>
            </a:r>
            <a:r>
              <a:rPr lang="en-US" sz="1350" kern="1200" dirty="0" err="1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host_context:Host</a:t>
            </a:r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&gt;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38449" y="1569307"/>
            <a:ext cx="18564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Host(</a:t>
            </a:r>
            <a:r>
              <a:rPr lang="en-US" sz="1350" kern="1200" dirty="0" err="1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ModuleDefinition</a:t>
            </a:r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62034" y="1525540"/>
            <a:ext cx="3193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.h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971728" y="2498079"/>
            <a:ext cx="4512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kern="12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"/>
                <a:cs typeface=""/>
              </a:rPr>
              <a:t>C++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541132" y="2518861"/>
            <a:ext cx="8252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kern="12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"/>
                <a:cs typeface=""/>
              </a:rPr>
              <a:t>C++/Java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305398" y="2518861"/>
            <a:ext cx="5180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.</a:t>
            </a:r>
            <a:r>
              <a:rPr lang="en-US" sz="1350" kern="120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sbol</a:t>
            </a:r>
            <a:endParaRPr lang="en-US" sz="1350" kern="12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355886" y="1533921"/>
            <a:ext cx="18564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Host(</a:t>
            </a:r>
            <a:r>
              <a:rPr lang="en-US" sz="1350" kern="1200" dirty="0" err="1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ModuleDefinition</a:t>
            </a:r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)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375" y="1074676"/>
            <a:ext cx="472081" cy="472081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521859" y="1519360"/>
            <a:ext cx="3193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.h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24523" y="498510"/>
            <a:ext cx="64672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Data exchange with </a:t>
            </a:r>
            <a:r>
              <a:rPr lang="en-US" sz="2700" kern="1200" dirty="0" err="1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libSBOL</a:t>
            </a:r>
            <a:r>
              <a:rPr lang="en-US" sz="2700" kern="1200" dirty="0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(C++) extensions</a:t>
            </a:r>
            <a:endParaRPr lang="en-US" sz="2700" kern="12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50534" y="2898907"/>
            <a:ext cx="579748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Data exchange with generic annotations</a:t>
            </a:r>
          </a:p>
        </p:txBody>
      </p:sp>
      <p:sp>
        <p:nvSpPr>
          <p:cNvPr id="69" name="Oval 68"/>
          <p:cNvSpPr/>
          <p:nvPr/>
        </p:nvSpPr>
        <p:spPr>
          <a:xfrm>
            <a:off x="483389" y="3018822"/>
            <a:ext cx="397328" cy="3973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kern="1200" dirty="0">
                <a:solidFill>
                  <a:prstClr val="whit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2720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 Host Context Extension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74395"/>
            <a:ext cx="9726380" cy="341640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643820"/>
                </a:solidFill>
                <a:latin typeface="Menlo-Regular" charset="0"/>
              </a:rPr>
              <a:t>#define EXTENSION_PREFIX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host_context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</a:t>
            </a:r>
            <a:endParaRPr lang="en-US" sz="1200" dirty="0">
              <a:solidFill>
                <a:srgbClr val="643820"/>
              </a:solidFill>
              <a:latin typeface="Menlo-Regular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643820"/>
                </a:solidFill>
                <a:latin typeface="Menlo-Regular" charset="0"/>
              </a:rPr>
              <a:t>#define EXTENSION_NS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"sys-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bio.org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HostContext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#"</a:t>
            </a:r>
            <a:endParaRPr lang="en-US" sz="1200" dirty="0">
              <a:solidFill>
                <a:srgbClr val="643820"/>
              </a:solidFill>
              <a:latin typeface="Menlo-Regular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643820"/>
                </a:solidFill>
                <a:latin typeface="Menlo-Regular" charset="0"/>
              </a:rPr>
              <a:t>#define EXTENSION_CLASS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"Host"</a:t>
            </a: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sz="1200" dirty="0" smtClean="0">
                <a:solidFill>
                  <a:srgbClr val="AA0D91"/>
                </a:solidFill>
                <a:latin typeface="Menlo-Regular" charset="0"/>
              </a:rPr>
              <a:t>class</a:t>
            </a: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Host : 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Menlo-Regular" charset="0"/>
              </a:rPr>
              <a:t>ModuleDefinition</a:t>
            </a:r>
            <a:endParaRPr lang="en-US" sz="1200" dirty="0" smtClean="0">
              <a:solidFill>
                <a:srgbClr val="000000"/>
              </a:solidFill>
              <a:latin typeface="Menlo-Regular" charset="0"/>
            </a:endParaRPr>
          </a:p>
          <a:p>
            <a:pPr>
              <a:spcAft>
                <a:spcPts val="0"/>
              </a:spcAft>
            </a:pP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{</a:t>
            </a:r>
            <a:endParaRPr lang="en-US" sz="1200" dirty="0" smtClean="0">
              <a:solidFill>
                <a:srgbClr val="000000"/>
              </a:solidFill>
              <a:latin typeface="Menlo-Regular" charset="0"/>
            </a:endParaRPr>
          </a:p>
          <a:p>
            <a:pPr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   Host(</a:t>
            </a:r>
            <a:r>
              <a:rPr lang="en-US" sz="1200" dirty="0" err="1" smtClean="0">
                <a:solidFill>
                  <a:srgbClr val="000000"/>
                </a:solidFill>
                <a:latin typeface="Menlo-Regular" charset="0"/>
              </a:rPr>
              <a:t>sbol_type</a:t>
            </a: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type,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::string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uri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:</a:t>
            </a:r>
            <a:endParaRPr lang="en-US" sz="1200" dirty="0">
              <a:solidFill>
                <a:srgbClr val="000000"/>
              </a:solidFill>
              <a:latin typeface="Menlo-Regular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200" dirty="0" err="1" smtClean="0">
                <a:solidFill>
                  <a:srgbClr val="000000"/>
                </a:solidFill>
                <a:latin typeface="Menlo-Regular" charset="0"/>
              </a:rPr>
              <a:t>ModuleDefinition</a:t>
            </a: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(type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uri</a:t>
            </a: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),</a:t>
            </a:r>
          </a:p>
          <a:p>
            <a:pPr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      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modules(EXTENSION_NS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"modules"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this</a:t>
            </a: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),</a:t>
            </a:r>
          </a:p>
          <a:p>
            <a:pPr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      parents(EXTENSION_NS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"parents"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),</a:t>
            </a: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     children(EXTENSION_NS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"children"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),</a:t>
            </a: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generation(EXTENSION_NS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"generation"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),</a:t>
            </a: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medium(EXTENSION_NS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"medium"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www.ebi.ac.uk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efo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/EFO_0000579</a:t>
            </a:r>
            <a:r>
              <a:rPr lang="en-US" sz="1200" dirty="0" smtClean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),</a:t>
            </a:r>
          </a:p>
          <a:p>
            <a:pPr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vendorId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(EXTENSION_NS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vendorId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sigmaaldrich.com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/L2542"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>
              <a:spcAft>
                <a:spcPts val="0"/>
              </a:spcAft>
            </a:pP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   {          </a:t>
            </a:r>
          </a:p>
          <a:p>
            <a:pPr>
              <a:spcAft>
                <a:spcPts val="0"/>
              </a:spcAft>
            </a:pP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register_extension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&lt; Host &gt; (EXTENSION_PREFIX, EXTENSION_NS EXTENSION_CLASS);</a:t>
            </a:r>
          </a:p>
          <a:p>
            <a:pPr>
              <a:spcAft>
                <a:spcPts val="0"/>
              </a:spcAft>
            </a:pP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   };</a:t>
            </a:r>
          </a:p>
          <a:p>
            <a:pPr>
              <a:spcAft>
                <a:spcPts val="0"/>
              </a:spcAft>
            </a:pP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952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Host Context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1700" y="957739"/>
            <a:ext cx="852059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&lt;?xml version=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"1.0"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 encoding=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"utf-8"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?&gt;</a:t>
            </a:r>
            <a:endParaRPr lang="en-US" dirty="0">
              <a:latin typeface="Menlo-Regular" charset="0"/>
            </a:endParaRPr>
          </a:p>
          <a:p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rdf: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RDF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xmlns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dcterms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dirty="0">
                <a:solidFill>
                  <a:srgbClr val="0E0EFF"/>
                </a:solidFill>
                <a:latin typeface="Menlo-Regular" charset="0"/>
                <a:hlinkClick r:id="rId3"/>
              </a:rPr>
              <a:t>http://purl.org/dc/terms/#</a:t>
            </a:r>
            <a:r>
              <a:rPr lang="en-US" dirty="0">
                <a:solidFill>
                  <a:srgbClr val="C41A16"/>
                </a:solidFill>
                <a:latin typeface="Menlo-Regular" charset="0"/>
                <a:hlinkClick r:id="rId3"/>
              </a:rPr>
              <a:t>"</a:t>
            </a:r>
            <a:endParaRPr lang="en-US" dirty="0">
              <a:solidFill>
                <a:srgbClr val="AA0D91"/>
              </a:solidFill>
              <a:latin typeface="Menlo-Regular" charset="0"/>
              <a:hlinkClick r:id="rId3"/>
            </a:endParaRPr>
          </a:p>
          <a:p>
            <a:r>
              <a:rPr lang="en-US" dirty="0">
                <a:solidFill>
                  <a:srgbClr val="AA0D91"/>
                </a:solidFill>
                <a:latin typeface="Menlo-Regular" charset="0"/>
              </a:rPr>
              <a:t>   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xmlns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host_context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"sys-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bio.org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HostContext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#"</a:t>
            </a:r>
            <a:endParaRPr lang="en-US" dirty="0">
              <a:solidFill>
                <a:srgbClr val="AA0D91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AA0D91"/>
                </a:solidFill>
                <a:latin typeface="Menlo-Regular" charset="0"/>
              </a:rPr>
              <a:t>   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xmlns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prov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dirty="0">
                <a:solidFill>
                  <a:srgbClr val="0E0EFF"/>
                </a:solidFill>
                <a:latin typeface="Menlo-Regular" charset="0"/>
                <a:hlinkClick r:id="rId4"/>
              </a:rPr>
              <a:t>http://www.w3.org/ns/prov#</a:t>
            </a:r>
            <a:r>
              <a:rPr lang="en-US" dirty="0">
                <a:solidFill>
                  <a:srgbClr val="C41A16"/>
                </a:solidFill>
                <a:latin typeface="Menlo-Regular" charset="0"/>
                <a:hlinkClick r:id="rId4"/>
              </a:rPr>
              <a:t>"</a:t>
            </a:r>
            <a:endParaRPr lang="en-US" dirty="0">
              <a:solidFill>
                <a:srgbClr val="AA0D91"/>
              </a:solidFill>
              <a:latin typeface="Menlo-Regular" charset="0"/>
              <a:hlinkClick r:id="rId4"/>
            </a:endParaRPr>
          </a:p>
          <a:p>
            <a:r>
              <a:rPr lang="en-US" dirty="0">
                <a:solidFill>
                  <a:srgbClr val="AA0D91"/>
                </a:solidFill>
                <a:latin typeface="Menlo-Regular" charset="0"/>
              </a:rPr>
              <a:t>   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xmlns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rdf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dirty="0">
                <a:solidFill>
                  <a:srgbClr val="0E0EFF"/>
                </a:solidFill>
                <a:latin typeface="Menlo-Regular" charset="0"/>
                <a:hlinkClick r:id="rId5"/>
              </a:rPr>
              <a:t>http://www.w3.org/1999/02/22-rdf-syntax-ns#</a:t>
            </a:r>
            <a:r>
              <a:rPr lang="en-US" dirty="0">
                <a:solidFill>
                  <a:srgbClr val="C41A16"/>
                </a:solidFill>
                <a:latin typeface="Menlo-Regular" charset="0"/>
                <a:hlinkClick r:id="rId5"/>
              </a:rPr>
              <a:t>"</a:t>
            </a:r>
            <a:endParaRPr lang="en-US" dirty="0">
              <a:solidFill>
                <a:srgbClr val="AA0D91"/>
              </a:solidFill>
              <a:latin typeface="Menlo-Regular" charset="0"/>
              <a:hlinkClick r:id="rId5"/>
            </a:endParaRPr>
          </a:p>
          <a:p>
            <a:r>
              <a:rPr lang="en-US" dirty="0">
                <a:solidFill>
                  <a:srgbClr val="AA0D91"/>
                </a:solidFill>
                <a:latin typeface="Menlo-Regular" charset="0"/>
              </a:rPr>
              <a:t>   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xmlns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sbol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dirty="0">
                <a:solidFill>
                  <a:srgbClr val="0E0EFF"/>
                </a:solidFill>
                <a:latin typeface="Menlo-Regular" charset="0"/>
                <a:hlinkClick r:id="rId6"/>
              </a:rPr>
              <a:t>http://sbols.org/v2#</a:t>
            </a:r>
            <a:r>
              <a:rPr lang="en-US" dirty="0">
                <a:solidFill>
                  <a:srgbClr val="C41A16"/>
                </a:solidFill>
                <a:latin typeface="Menlo-Regular" charset="0"/>
                <a:hlinkClick r:id="rId6"/>
              </a:rPr>
              <a:t>"</a:t>
            </a:r>
            <a:r>
              <a:rPr lang="en-US" dirty="0">
                <a:solidFill>
                  <a:srgbClr val="AA0D91"/>
                </a:solidFill>
                <a:latin typeface="Menlo-Regular" charset="0"/>
                <a:hlinkClick r:id="rId6"/>
              </a:rPr>
              <a:t>&gt;</a:t>
            </a:r>
            <a:endParaRPr lang="en-US" dirty="0">
              <a:latin typeface="Menlo-Regular" charset="0"/>
              <a:hlinkClick r:id="rId6"/>
            </a:endParaRPr>
          </a:p>
          <a:p>
            <a:r>
              <a:rPr lang="en-US" dirty="0">
                <a:latin typeface="Menlo-Regular" charset="0"/>
              </a:rPr>
              <a:t>  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host_context: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Host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rdf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about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"sys-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bio.org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/BB1"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&gt;</a:t>
            </a:r>
            <a:endParaRPr lang="en-US" dirty="0">
              <a:latin typeface="Menlo-Regular" charset="0"/>
            </a:endParaRPr>
          </a:p>
          <a:p>
            <a:r>
              <a:rPr lang="en-US" dirty="0">
                <a:latin typeface="Menlo-Regular" charset="0"/>
              </a:rPr>
              <a:t>    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sbol: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persistentIdentity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rdf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resource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"sys-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bio.org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/BB1"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/&gt;</a:t>
            </a:r>
            <a:endParaRPr lang="en-US" dirty="0">
              <a:latin typeface="Menlo-Regular" charset="0"/>
            </a:endParaRPr>
          </a:p>
          <a:p>
            <a:r>
              <a:rPr lang="en-US" dirty="0">
                <a:latin typeface="Menlo-Regular" charset="0"/>
              </a:rPr>
              <a:t>    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host_context: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generation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&gt;</a:t>
            </a:r>
            <a:r>
              <a:rPr lang="en-US" dirty="0">
                <a:latin typeface="Menlo-Regular" charset="0"/>
              </a:rPr>
              <a:t>1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&lt;/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host_context:generation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&gt;</a:t>
            </a:r>
            <a:endParaRPr lang="en-US" dirty="0">
              <a:latin typeface="Menlo-Regular" charset="0"/>
            </a:endParaRPr>
          </a:p>
          <a:p>
            <a:r>
              <a:rPr lang="en-US" dirty="0">
                <a:latin typeface="Menlo-Regular" charset="0"/>
              </a:rPr>
              <a:t>    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host_context: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medium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rdf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resource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www.ebi.ac.uk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efo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/EFO_0000579"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/&gt;</a:t>
            </a:r>
            <a:endParaRPr lang="en-US" dirty="0">
              <a:latin typeface="Menlo-Regular" charset="0"/>
            </a:endParaRPr>
          </a:p>
          <a:p>
            <a:r>
              <a:rPr lang="en-US" dirty="0">
                <a:latin typeface="Menlo-Regular" charset="0"/>
              </a:rPr>
              <a:t>    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host_context: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vendorId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&gt;</a:t>
            </a:r>
            <a:r>
              <a:rPr lang="en-US" dirty="0" err="1">
                <a:latin typeface="Menlo-Regular" charset="0"/>
              </a:rPr>
              <a:t>sigmaaldrich.com</a:t>
            </a:r>
            <a:r>
              <a:rPr lang="en-US" dirty="0">
                <a:latin typeface="Menlo-Regular" charset="0"/>
              </a:rPr>
              <a:t>/L2542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&lt;/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host_context:vendorId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&gt;</a:t>
            </a:r>
            <a:endParaRPr lang="en-US" dirty="0">
              <a:latin typeface="Menlo-Regular" charset="0"/>
            </a:endParaRPr>
          </a:p>
          <a:p>
            <a:r>
              <a:rPr lang="en-US" dirty="0">
                <a:latin typeface="Menlo-Regular" charset="0"/>
              </a:rPr>
              <a:t>  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&lt;/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host_context:Host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&gt;</a:t>
            </a:r>
            <a:endParaRPr lang="en-US" dirty="0">
              <a:latin typeface="Menlo-Regular" charset="0"/>
            </a:endParaRPr>
          </a:p>
          <a:p>
            <a:r>
              <a:rPr lang="en-US" dirty="0">
                <a:latin typeface="Menlo-Regular" charset="0"/>
              </a:rPr>
              <a:t>  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sbol: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ModuleDefinition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rdf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about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"sys-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bio.org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CRISPRTemplate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&gt;</a:t>
            </a:r>
            <a:endParaRPr lang="en-US" dirty="0">
              <a:latin typeface="Menlo-Regular" charset="0"/>
            </a:endParaRPr>
          </a:p>
          <a:p>
            <a:r>
              <a:rPr lang="en-US" dirty="0">
                <a:latin typeface="Menlo-Regular" charset="0"/>
              </a:rPr>
              <a:t>    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sbol: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persistentIdentity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rdf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resource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"sys-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bio.org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CRISPRTemplate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/&gt;</a:t>
            </a:r>
            <a:endParaRPr lang="en-US" dirty="0">
              <a:latin typeface="Menlo-Regular" charset="0"/>
            </a:endParaRPr>
          </a:p>
          <a:p>
            <a:r>
              <a:rPr lang="en-US" dirty="0">
                <a:latin typeface="Menlo-Regular" charset="0"/>
              </a:rPr>
              <a:t>  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&lt;/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sbol:ModuleDefinition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&gt;</a:t>
            </a:r>
            <a:endParaRPr lang="en-US" dirty="0">
              <a:latin typeface="Menlo-Regular" charset="0"/>
            </a:endParaRPr>
          </a:p>
          <a:p>
            <a:r>
              <a:rPr lang="en-US" dirty="0">
                <a:latin typeface="Menlo-Regular" charset="0"/>
              </a:rPr>
              <a:t>  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sbol: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ModuleDefinition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rdf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about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"sys-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bio.org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CRPbCircuit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&gt;</a:t>
            </a:r>
            <a:endParaRPr lang="en-US" dirty="0">
              <a:latin typeface="Menlo-Regular" charset="0"/>
            </a:endParaRPr>
          </a:p>
          <a:p>
            <a:r>
              <a:rPr lang="en-US" dirty="0">
                <a:latin typeface="Menlo-Regular" charset="0"/>
              </a:rPr>
              <a:t>    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sbol: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persistentIdentity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rdf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resource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"sys-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bio.org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CRPbCircuit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/&gt;</a:t>
            </a:r>
            <a:endParaRPr lang="en-US" dirty="0">
              <a:latin typeface="Menlo-Regular" charset="0"/>
            </a:endParaRPr>
          </a:p>
          <a:p>
            <a:r>
              <a:rPr lang="en-US" dirty="0">
                <a:latin typeface="Menlo-Regular" charset="0"/>
              </a:rPr>
              <a:t>  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&lt;/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sbol:ModuleDefinition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&gt;</a:t>
            </a:r>
            <a:endParaRPr lang="en-US" dirty="0">
              <a:latin typeface="Menlo-Regular" charset="0"/>
            </a:endParaRPr>
          </a:p>
          <a:p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&lt;/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rdf:RDF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44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701" y="2171170"/>
            <a:ext cx="7511500" cy="841800"/>
          </a:xfrm>
        </p:spPr>
        <p:txBody>
          <a:bodyPr/>
          <a:lstStyle/>
          <a:p>
            <a:r>
              <a:rPr lang="en-US" b="1" dirty="0" smtClean="0"/>
              <a:t>Concluding Remarks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8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err="1"/>
              <a:t>pySBOL</a:t>
            </a:r>
            <a:r>
              <a:rPr lang="en-US" b="1" dirty="0"/>
              <a:t>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API </a:t>
            </a:r>
            <a:r>
              <a:rPr lang="en-US" dirty="0" smtClean="0"/>
              <a:t>closely resembles C++ API with a few exceptions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dirty="0" smtClean="0"/>
              <a:t>No new operator required for object constructions</a:t>
            </a:r>
            <a:endParaRPr lang="en-US" dirty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templated</a:t>
            </a:r>
            <a:r>
              <a:rPr lang="en-US" dirty="0" smtClean="0"/>
              <a:t> methods, thus:</a:t>
            </a:r>
          </a:p>
          <a:p>
            <a:pPr marL="342900" lvl="1" indent="0">
              <a:buNone/>
            </a:pPr>
            <a:r>
              <a:rPr lang="en-US" dirty="0" smtClean="0"/>
              <a:t>        </a:t>
            </a:r>
          </a:p>
          <a:p>
            <a:pPr marL="3429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</a:t>
            </a:r>
            <a:r>
              <a:rPr lang="en-US" dirty="0" err="1" smtClean="0"/>
              <a:t>doc.get</a:t>
            </a:r>
            <a:r>
              <a:rPr lang="en-US" dirty="0" smtClean="0"/>
              <a:t>&lt;</a:t>
            </a:r>
            <a:r>
              <a:rPr lang="en-US" dirty="0" err="1" smtClean="0"/>
              <a:t>ComponentDefinition</a:t>
            </a:r>
            <a:r>
              <a:rPr lang="en-US" dirty="0" smtClean="0"/>
              <a:t>&gt;() becomes </a:t>
            </a:r>
            <a:r>
              <a:rPr lang="en-US" dirty="0" err="1" smtClean="0"/>
              <a:t>doc.getComponentDefinition</a:t>
            </a:r>
            <a:r>
              <a:rPr lang="en-US" dirty="0" smtClean="0"/>
              <a:t>()</a:t>
            </a:r>
          </a:p>
          <a:p>
            <a:pPr marL="3429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Use lists instead of vectors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you have trouble finding documentation of certain methods in </a:t>
            </a:r>
            <a:r>
              <a:rPr lang="en-US" dirty="0" smtClean="0"/>
              <a:t>Python, </a:t>
            </a:r>
            <a:r>
              <a:rPr lang="en-US" dirty="0" smtClean="0"/>
              <a:t>try using </a:t>
            </a:r>
            <a:r>
              <a:rPr lang="en-US" dirty="0" smtClean="0"/>
              <a:t>the C++ API reference and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29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/>
              <a:t>Tutorial </a:t>
            </a:r>
            <a:r>
              <a:rPr lang="en-US" b="1" dirty="0" smtClean="0"/>
              <a:t>Exercises: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493520" y="1483360"/>
            <a:ext cx="61569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See the following library </a:t>
            </a:r>
            <a:r>
              <a:rPr lang="en-US" sz="1800" smtClean="0"/>
              <a:t>documentation pages:</a:t>
            </a:r>
          </a:p>
          <a:p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b="1" dirty="0" smtClean="0"/>
              <a:t>Getting started with SBOL </a:t>
            </a:r>
            <a:r>
              <a:rPr lang="en-US" sz="1800" dirty="0" smtClean="0"/>
              <a:t>for a basic introduction to library API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b="1" dirty="0"/>
              <a:t>Biological parts </a:t>
            </a:r>
            <a:r>
              <a:rPr lang="en-US" sz="1800" b="1" dirty="0" smtClean="0"/>
              <a:t>repositories</a:t>
            </a: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b="1" dirty="0" smtClean="0"/>
              <a:t>Sequence assembly </a:t>
            </a:r>
            <a:r>
              <a:rPr lang="en-US" sz="1800" dirty="0" smtClean="0"/>
              <a:t>(structural representation)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b="1" dirty="0" err="1" smtClean="0"/>
              <a:t>Biosystem</a:t>
            </a:r>
            <a:r>
              <a:rPr lang="en-US" sz="1800" b="1" dirty="0" smtClean="0"/>
              <a:t> design </a:t>
            </a:r>
            <a:r>
              <a:rPr lang="en-US" sz="1800" dirty="0" smtClean="0"/>
              <a:t>(functional representation)</a:t>
            </a:r>
          </a:p>
        </p:txBody>
      </p:sp>
    </p:spTree>
    <p:extLst>
      <p:ext uri="{BB962C8B-B14F-4D97-AF65-F5344CB8AC3E}">
        <p14:creationId xmlns:p14="http://schemas.microsoft.com/office/powerpoint/2010/main" val="18601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Tutorial </a:t>
            </a:r>
            <a:r>
              <a:rPr lang="en-US" b="1" dirty="0" smtClean="0"/>
              <a:t>Exercises</a:t>
            </a:r>
            <a:r>
              <a:rPr lang="en-US" b="1" dirty="0" smtClean="0"/>
              <a:t>: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CRISPR Characterization Circuit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95" y="1268016"/>
            <a:ext cx="3686810" cy="30723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84960" y="4490720"/>
            <a:ext cx="6553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sbolstandard.org</a:t>
            </a:r>
            <a:r>
              <a:rPr lang="en-US" dirty="0" smtClean="0"/>
              <a:t> -&gt; Software -&gt; Libraries -&gt; C/C++ -&gt; CRISPR Circuit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69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 smtClean="0"/>
              <a:t>LibSBOL</a:t>
            </a:r>
            <a:r>
              <a:rPr lang="en-US" b="1" dirty="0" smtClean="0"/>
              <a:t> Installation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63600" y="1219200"/>
            <a:ext cx="780288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 err="1" smtClean="0"/>
              <a:t>LibSBOL</a:t>
            </a:r>
            <a:r>
              <a:rPr lang="en-US" sz="1800" dirty="0" smtClean="0"/>
              <a:t> </a:t>
            </a:r>
            <a:r>
              <a:rPr lang="en-US" sz="1800" dirty="0"/>
              <a:t>is implemented in C++11 and compiles on </a:t>
            </a:r>
            <a:r>
              <a:rPr lang="en-US" sz="1800" dirty="0" err="1"/>
              <a:t>MacOSX</a:t>
            </a:r>
            <a:r>
              <a:rPr lang="en-US" sz="1800" dirty="0"/>
              <a:t>, Windows, and Linux.  Uses </a:t>
            </a:r>
            <a:r>
              <a:rPr lang="en-US" sz="1800" dirty="0" err="1"/>
              <a:t>CMake</a:t>
            </a:r>
            <a:r>
              <a:rPr lang="en-US" sz="1800" dirty="0"/>
              <a:t> meta-build </a:t>
            </a:r>
            <a:r>
              <a:rPr lang="en-US" sz="1800" dirty="0" smtClean="0"/>
              <a:t>tool</a:t>
            </a:r>
          </a:p>
          <a:p>
            <a:pPr algn="ctr">
              <a:spcAft>
                <a:spcPts val="1200"/>
              </a:spcAft>
            </a:pPr>
            <a:endParaRPr lang="en-US" sz="1800" b="1" dirty="0" smtClean="0"/>
          </a:p>
          <a:p>
            <a:pPr algn="ctr">
              <a:spcAft>
                <a:spcPts val="1200"/>
              </a:spcAft>
            </a:pPr>
            <a:r>
              <a:rPr lang="en-US" sz="1800" b="1" dirty="0" smtClean="0"/>
              <a:t>Homepage:</a:t>
            </a:r>
          </a:p>
          <a:p>
            <a:pPr algn="ctr">
              <a:spcAft>
                <a:spcPts val="1200"/>
              </a:spcAft>
            </a:pPr>
            <a:r>
              <a:rPr lang="en-US" sz="1800" dirty="0" smtClean="0">
                <a:hlinkClick r:id="rId3"/>
              </a:rPr>
              <a:t>http</a:t>
            </a:r>
            <a:r>
              <a:rPr lang="en-US" sz="1800" dirty="0">
                <a:hlinkClick r:id="rId3"/>
              </a:rPr>
              <a:t>://</a:t>
            </a:r>
            <a:r>
              <a:rPr lang="en-US" sz="1800" dirty="0" smtClean="0">
                <a:hlinkClick r:id="rId3"/>
              </a:rPr>
              <a:t>synbiodex.github.io/libSBOL</a:t>
            </a:r>
            <a:endParaRPr lang="en-US" sz="1800" dirty="0" smtClean="0"/>
          </a:p>
          <a:p>
            <a:pPr algn="ctr">
              <a:spcAft>
                <a:spcPts val="1200"/>
              </a:spcAft>
            </a:pPr>
            <a:r>
              <a:rPr lang="en-US" sz="1800" dirty="0" smtClean="0"/>
              <a:t>or link from </a:t>
            </a:r>
          </a:p>
          <a:p>
            <a:pPr algn="ctr">
              <a:spcAft>
                <a:spcPts val="1200"/>
              </a:spcAft>
            </a:pPr>
            <a:r>
              <a:rPr lang="en-US" sz="1800" dirty="0" smtClean="0">
                <a:hlinkClick r:id="rId4"/>
              </a:rPr>
              <a:t>http://sbolstandard.org</a:t>
            </a:r>
            <a:endParaRPr lang="en-US" sz="1800" dirty="0" smtClean="0"/>
          </a:p>
          <a:p>
            <a:pPr algn="ctr">
              <a:spcAft>
                <a:spcPts val="1200"/>
              </a:spcAft>
            </a:pPr>
            <a:r>
              <a:rPr lang="en-US" sz="1800" dirty="0" smtClean="0"/>
              <a:t>Software -&gt; Libraries -&gt; C++</a:t>
            </a:r>
          </a:p>
        </p:txBody>
      </p:sp>
    </p:spTree>
    <p:extLst>
      <p:ext uri="{BB962C8B-B14F-4D97-AF65-F5344CB8AC3E}">
        <p14:creationId xmlns:p14="http://schemas.microsoft.com/office/powerpoint/2010/main" val="305502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Tutorial </a:t>
            </a:r>
            <a:r>
              <a:rPr lang="en-US" b="1" dirty="0" smtClean="0"/>
              <a:t>Exercises</a:t>
            </a:r>
            <a:r>
              <a:rPr lang="en-US" b="1" dirty="0" smtClean="0"/>
              <a:t>: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Convert CRISPR Plasmid to SBOL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3008774" y="2295942"/>
            <a:ext cx="35060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hlinkClick r:id="rId3"/>
              </a:rPr>
              <a:t>https://www.addgene.org/46569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0029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Tutorial </a:t>
            </a:r>
            <a:r>
              <a:rPr lang="en-US" b="1" dirty="0" smtClean="0"/>
              <a:t>Exercises</a:t>
            </a:r>
            <a:r>
              <a:rPr lang="en-US" b="1" dirty="0" smtClean="0"/>
              <a:t>: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Conversion of Cello Parts (JSON) to SBOL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3181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Please try out!</a:t>
            </a:r>
            <a:endParaRPr lang="en-US" b="1" dirty="0"/>
          </a:p>
        </p:txBody>
      </p:sp>
      <p:pic>
        <p:nvPicPr>
          <p:cNvPr id="6146" name="Picture 2" descr="http://2e130c55e0c2763c8a20-c7a4d0feffd26319b59c92c4aecae366.r18.cf1.rackcdn.com/308ff295b2e2da060f956b4bca50fe26c29ffb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013" y="1572816"/>
            <a:ext cx="5779989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5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Acknowledgements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87" y="2333106"/>
            <a:ext cx="1138557" cy="11385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87" y="837128"/>
            <a:ext cx="1215946" cy="12159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45" y="3708401"/>
            <a:ext cx="1219199" cy="12191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45920" y="2788533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Kyle Medley</a:t>
            </a:r>
          </a:p>
          <a:p>
            <a:r>
              <a:rPr lang="en-US" sz="1800" dirty="0" smtClean="0"/>
              <a:t>PhD Student</a:t>
            </a:r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1723309" y="1260435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Kiri</a:t>
            </a:r>
            <a:r>
              <a:rPr lang="en-US" sz="1800" dirty="0" smtClean="0"/>
              <a:t> Choi</a:t>
            </a:r>
          </a:p>
          <a:p>
            <a:r>
              <a:rPr lang="en-US" sz="1800" dirty="0" smtClean="0"/>
              <a:t>PhD Student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1645920" y="4133334"/>
            <a:ext cx="4095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Herbert </a:t>
            </a:r>
            <a:r>
              <a:rPr lang="en-US" sz="1800" dirty="0" err="1" smtClean="0"/>
              <a:t>Sauro</a:t>
            </a:r>
            <a:r>
              <a:rPr lang="en-US" sz="1800" dirty="0" smtClean="0"/>
              <a:t>,</a:t>
            </a:r>
          </a:p>
          <a:p>
            <a:r>
              <a:rPr lang="en-US" sz="1800" dirty="0" smtClean="0"/>
              <a:t>Associate Professor of Bioengineering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4624313" y="1276281"/>
            <a:ext cx="40831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Anil </a:t>
            </a:r>
            <a:r>
              <a:rPr lang="en-US" sz="1800" dirty="0" err="1" smtClean="0"/>
              <a:t>Wipat</a:t>
            </a:r>
            <a:r>
              <a:rPr lang="en-US" sz="1800" dirty="0" smtClean="0"/>
              <a:t> and the Newcastle team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Chris Myers and the Utah team</a:t>
            </a:r>
          </a:p>
          <a:p>
            <a:endParaRPr lang="en-US" sz="1800" dirty="0" smtClean="0"/>
          </a:p>
          <a:p>
            <a:r>
              <a:rPr lang="en-US" sz="1800" dirty="0" smtClean="0"/>
              <a:t>The SBOL Editors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 NSF </a:t>
            </a:r>
            <a:r>
              <a:rPr lang="en-US" sz="1800" dirty="0" smtClean="0"/>
              <a:t>Collaborative </a:t>
            </a:r>
            <a:r>
              <a:rPr lang="en-US" sz="1800" dirty="0"/>
              <a:t>awards </a:t>
            </a:r>
            <a:r>
              <a:rPr lang="en-US" sz="1800" dirty="0">
                <a:hlinkClick r:id="rId6"/>
              </a:rPr>
              <a:t>#1355909</a:t>
            </a:r>
            <a:r>
              <a:rPr lang="en-US" sz="1800" dirty="0"/>
              <a:t> 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1913" y="3494584"/>
            <a:ext cx="1471213" cy="148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485" t="47950" r="46800"/>
          <a:stretch/>
        </p:blipFill>
        <p:spPr>
          <a:xfrm>
            <a:off x="7013658" y="3682720"/>
            <a:ext cx="1930400" cy="1322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 smtClean="0">
                <a:latin typeface="Roboto" charset="0"/>
              </a:rPr>
              <a:t>LibSBOL</a:t>
            </a:r>
            <a:r>
              <a:rPr lang="en-US" dirty="0" smtClean="0">
                <a:latin typeface="Roboto" charset="0"/>
              </a:rPr>
              <a:t> Also Supports a More “Open-world” Approach to Object Creation</a:t>
            </a:r>
            <a:endParaRPr lang="en-US" dirty="0">
              <a:latin typeface="Roboto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5657" y="1296767"/>
            <a:ext cx="782320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 sz="1800" dirty="0" smtClean="0">
              <a:latin typeface="Roboto" charset="0"/>
            </a:endParaRPr>
          </a:p>
          <a:p>
            <a:pPr marL="647700" lvl="2" indent="-285750">
              <a:spcAft>
                <a:spcPts val="600"/>
              </a:spcAft>
              <a:buFont typeface="Courier New" charset="0"/>
              <a:buChar char="o"/>
            </a:pPr>
            <a:r>
              <a:rPr lang="en-US" sz="1800" dirty="0" smtClean="0">
                <a:latin typeface="Roboto" charset="0"/>
              </a:rPr>
              <a:t>Few </a:t>
            </a:r>
            <a:r>
              <a:rPr lang="en-US" sz="1800" dirty="0">
                <a:latin typeface="Roboto" charset="0"/>
              </a:rPr>
              <a:t>restrictions placed on URIs.  </a:t>
            </a:r>
            <a:endParaRPr lang="en-US" sz="1800" dirty="0" smtClean="0">
              <a:latin typeface="Roboto" charset="0"/>
            </a:endParaRPr>
          </a:p>
          <a:p>
            <a:pPr marL="647700" lvl="2" indent="-285750">
              <a:spcAft>
                <a:spcPts val="600"/>
              </a:spcAft>
              <a:buFont typeface="Courier New" charset="0"/>
              <a:buChar char="o"/>
            </a:pPr>
            <a:r>
              <a:rPr lang="en-US" sz="1800" dirty="0" smtClean="0">
                <a:latin typeface="Roboto" charset="0"/>
              </a:rPr>
              <a:t>Constructors </a:t>
            </a:r>
            <a:r>
              <a:rPr lang="en-US" sz="1800" dirty="0">
                <a:latin typeface="Roboto" charset="0"/>
              </a:rPr>
              <a:t>are primary means of creating objects.  </a:t>
            </a:r>
            <a:endParaRPr lang="en-US" sz="1800" dirty="0" smtClean="0">
              <a:latin typeface="Roboto" charset="0"/>
            </a:endParaRPr>
          </a:p>
          <a:p>
            <a:pPr marL="647700" lvl="2" indent="-285750">
              <a:spcAft>
                <a:spcPts val="600"/>
              </a:spcAft>
              <a:buFont typeface="Courier New" charset="0"/>
              <a:buChar char="o"/>
            </a:pPr>
            <a:r>
              <a:rPr lang="en-US" sz="1800" dirty="0" smtClean="0">
                <a:latin typeface="Roboto" charset="0"/>
              </a:rPr>
              <a:t>Objects </a:t>
            </a:r>
            <a:r>
              <a:rPr lang="en-US" sz="1800" dirty="0">
                <a:latin typeface="Roboto" charset="0"/>
              </a:rPr>
              <a:t>can be manipulated </a:t>
            </a:r>
            <a:r>
              <a:rPr lang="en-US" sz="1800" dirty="0" smtClean="0">
                <a:latin typeface="Roboto" charset="0"/>
              </a:rPr>
              <a:t>independent from an SBOL Document.</a:t>
            </a:r>
          </a:p>
          <a:p>
            <a:pPr marL="647700" lvl="2" indent="-285750">
              <a:spcAft>
                <a:spcPts val="600"/>
              </a:spcAft>
              <a:buFont typeface="Courier New" charset="0"/>
              <a:buChar char="o"/>
            </a:pPr>
            <a:r>
              <a:rPr lang="en-US" sz="1800" dirty="0" smtClean="0">
                <a:latin typeface="Roboto" charset="0"/>
              </a:rPr>
              <a:t>Emphasizes </a:t>
            </a:r>
            <a:r>
              <a:rPr lang="en-US" sz="1800" dirty="0">
                <a:latin typeface="Roboto" charset="0"/>
              </a:rPr>
              <a:t>other uses of Data Model for knowledge representation and computational biology</a:t>
            </a:r>
            <a:r>
              <a:rPr lang="en-US" sz="1800" dirty="0" smtClean="0">
                <a:latin typeface="Roboto" charset="0"/>
              </a:rPr>
              <a:t>. See my upcoming talk </a:t>
            </a:r>
            <a:r>
              <a:rPr lang="en-US" sz="1800" i="1" dirty="0" smtClean="0">
                <a:latin typeface="Roboto" charset="0"/>
              </a:rPr>
              <a:t>Version and Variant Control for Synthetic Biology</a:t>
            </a:r>
            <a:r>
              <a:rPr lang="en-US" sz="1800" dirty="0" smtClean="0">
                <a:latin typeface="Roboto" charset="0"/>
              </a:rPr>
              <a:t> at COMBINE 2016</a:t>
            </a:r>
          </a:p>
          <a:p>
            <a:pPr marL="647700" lvl="2" indent="-285750">
              <a:spcAft>
                <a:spcPts val="600"/>
              </a:spcAft>
              <a:buFont typeface="Courier New" charset="0"/>
              <a:buChar char="o"/>
            </a:pPr>
            <a:r>
              <a:rPr lang="en-US" sz="1800" b="1" dirty="0" smtClean="0">
                <a:latin typeface="Roboto" charset="0"/>
              </a:rPr>
              <a:t>For today’s tutorial, open-world approach should be avoided</a:t>
            </a:r>
            <a:r>
              <a:rPr lang="en-US" sz="1800" dirty="0" smtClean="0">
                <a:latin typeface="Roboto" charset="0"/>
              </a:rPr>
              <a:t>!</a:t>
            </a:r>
            <a:endParaRPr lang="en-US" sz="1800" dirty="0">
              <a:latin typeface="Roboto" charset="0"/>
            </a:endParaRPr>
          </a:p>
          <a:p>
            <a:pPr>
              <a:spcAft>
                <a:spcPts val="600"/>
              </a:spcAft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6950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LibSBOL</a:t>
            </a:r>
            <a:r>
              <a:rPr lang="en-US" b="1" dirty="0"/>
              <a:t> Installation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01040" y="1544320"/>
            <a:ext cx="78028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 smtClean="0"/>
              <a:t>For installation options, see: </a:t>
            </a:r>
            <a:r>
              <a:rPr lang="en-US" sz="1800" dirty="0" smtClean="0">
                <a:hlinkClick r:id="rId3"/>
              </a:rPr>
              <a:t>http</a:t>
            </a:r>
            <a:r>
              <a:rPr lang="en-US" sz="1800" dirty="0">
                <a:hlinkClick r:id="rId3"/>
              </a:rPr>
              <a:t>://</a:t>
            </a:r>
            <a:r>
              <a:rPr lang="en-US" sz="1800" dirty="0" smtClean="0">
                <a:hlinkClick r:id="rId3"/>
              </a:rPr>
              <a:t>synbiodex.github.io/libSBOL/installation.html</a:t>
            </a:r>
            <a:endParaRPr lang="en-US" sz="1800" dirty="0" smtClean="0"/>
          </a:p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US" sz="1800" dirty="0"/>
              <a:t>Build from </a:t>
            </a:r>
            <a:r>
              <a:rPr lang="en-US" sz="1800" dirty="0" smtClean="0"/>
              <a:t>source </a:t>
            </a:r>
            <a:r>
              <a:rPr lang="en-US" sz="1800" dirty="0"/>
              <a:t>(currently v2.3b)</a:t>
            </a:r>
          </a:p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US" sz="1800" dirty="0" smtClean="0"/>
              <a:t>Install using Windows </a:t>
            </a:r>
            <a:r>
              <a:rPr lang="en-US" sz="1800" dirty="0"/>
              <a:t>binary installers (currently v2.2.1)</a:t>
            </a:r>
          </a:p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US" sz="1800" dirty="0" smtClean="0"/>
              <a:t>Install using Brew brew </a:t>
            </a:r>
            <a:r>
              <a:rPr lang="en-US" sz="1800" dirty="0"/>
              <a:t>package distribution </a:t>
            </a:r>
            <a:r>
              <a:rPr lang="en-US" sz="1800" dirty="0" smtClean="0"/>
              <a:t>for Mac OS X(currently v2.2.1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255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 smtClean="0"/>
              <a:t>PySBOL</a:t>
            </a:r>
            <a:r>
              <a:rPr lang="en-US" b="1" dirty="0" smtClean="0"/>
              <a:t> Installation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63600" y="1219200"/>
            <a:ext cx="780288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 err="1" smtClean="0"/>
              <a:t>PySBOL</a:t>
            </a:r>
            <a:r>
              <a:rPr lang="en-US" sz="1800" dirty="0" smtClean="0"/>
              <a:t> is </a:t>
            </a:r>
            <a:r>
              <a:rPr lang="en-US" sz="1800" dirty="0"/>
              <a:t>implemented in </a:t>
            </a:r>
            <a:r>
              <a:rPr lang="en-US" sz="1800" dirty="0" smtClean="0"/>
              <a:t>Python 2.7 and 3.6 on Windows and Mac OSX</a:t>
            </a:r>
            <a:endParaRPr lang="en-US" sz="1800" b="1" dirty="0" smtClean="0"/>
          </a:p>
          <a:p>
            <a:pPr algn="ctr">
              <a:spcAft>
                <a:spcPts val="1200"/>
              </a:spcAft>
            </a:pPr>
            <a:r>
              <a:rPr lang="en-US" sz="1800" b="1" dirty="0" smtClean="0"/>
              <a:t>Homepage:</a:t>
            </a:r>
          </a:p>
          <a:p>
            <a:pPr algn="ctr">
              <a:spcAft>
                <a:spcPts val="1200"/>
              </a:spcAft>
            </a:pPr>
            <a:r>
              <a:rPr lang="en-US" sz="1800" dirty="0">
                <a:hlinkClick r:id="rId3"/>
              </a:rPr>
              <a:t>https://pysbol2.readthedocs.io/en/latest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algn="ctr">
              <a:spcAft>
                <a:spcPts val="1200"/>
              </a:spcAft>
            </a:pPr>
            <a:r>
              <a:rPr lang="en-US" sz="1800" dirty="0" smtClean="0"/>
              <a:t>or link from </a:t>
            </a:r>
          </a:p>
          <a:p>
            <a:pPr algn="ctr">
              <a:spcAft>
                <a:spcPts val="1200"/>
              </a:spcAft>
            </a:pPr>
            <a:r>
              <a:rPr lang="en-US" sz="1800" dirty="0" smtClean="0">
                <a:hlinkClick r:id="rId4"/>
              </a:rPr>
              <a:t>http://sbolstandard.org</a:t>
            </a:r>
            <a:endParaRPr lang="en-US" sz="1800" dirty="0" smtClean="0"/>
          </a:p>
          <a:p>
            <a:pPr algn="ctr">
              <a:spcAft>
                <a:spcPts val="1200"/>
              </a:spcAft>
            </a:pPr>
            <a:r>
              <a:rPr lang="en-US" sz="1800" dirty="0" smtClean="0"/>
              <a:t>Software -&gt; Libraries -&gt; Python</a:t>
            </a:r>
          </a:p>
        </p:txBody>
      </p:sp>
    </p:spTree>
    <p:extLst>
      <p:ext uri="{BB962C8B-B14F-4D97-AF65-F5344CB8AC3E}">
        <p14:creationId xmlns:p14="http://schemas.microsoft.com/office/powerpoint/2010/main" val="66916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 smtClean="0"/>
              <a:t>PySBO</a:t>
            </a:r>
            <a:r>
              <a:rPr lang="en-US" b="1" dirty="0" err="1" smtClean="0"/>
              <a:t>L</a:t>
            </a:r>
            <a:r>
              <a:rPr lang="en-US" b="1" dirty="0" smtClean="0"/>
              <a:t> </a:t>
            </a:r>
            <a:r>
              <a:rPr lang="en-US" b="1" dirty="0" smtClean="0"/>
              <a:t>Installation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01040" y="1544320"/>
            <a:ext cx="78028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 smtClean="0"/>
              <a:t>For installation options, see: </a:t>
            </a:r>
            <a:r>
              <a:rPr lang="en-US" sz="1800" dirty="0" smtClean="0">
                <a:hlinkClick r:id="rId3"/>
              </a:rPr>
              <a:t>http</a:t>
            </a:r>
            <a:r>
              <a:rPr lang="en-US" sz="1800" dirty="0">
                <a:hlinkClick r:id="rId3"/>
              </a:rPr>
              <a:t>://</a:t>
            </a:r>
            <a:r>
              <a:rPr lang="en-US" sz="1800" dirty="0" smtClean="0">
                <a:hlinkClick r:id="rId3"/>
              </a:rPr>
              <a:t>synbiodex.github.io/libSBOL/installation.html</a:t>
            </a:r>
            <a:endParaRPr lang="en-US" sz="1800" dirty="0" smtClean="0"/>
          </a:p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US" sz="1800" dirty="0"/>
              <a:t>Build from Source (currently v2.3b)</a:t>
            </a:r>
          </a:p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US" sz="1800" dirty="0" smtClean="0"/>
              <a:t>Install using Windows </a:t>
            </a:r>
            <a:r>
              <a:rPr lang="en-US" sz="1800" dirty="0"/>
              <a:t>binary installers (currently </a:t>
            </a:r>
            <a:r>
              <a:rPr lang="en-US" sz="1800" dirty="0" smtClean="0"/>
              <a:t>v2.2)</a:t>
            </a:r>
            <a:endParaRPr lang="en-US" sz="1800" dirty="0"/>
          </a:p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US" sz="1800" dirty="0" smtClean="0"/>
              <a:t>Install using pip packages (currently v2.3b)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378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55185"/>
            <a:ext cx="8520599" cy="572699"/>
          </a:xfrm>
        </p:spPr>
        <p:txBody>
          <a:bodyPr/>
          <a:lstStyle/>
          <a:p>
            <a:pPr algn="ctr"/>
            <a:r>
              <a:rPr lang="en-US" b="1" dirty="0" smtClean="0"/>
              <a:t>Guiding Philosophy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740" y="1426795"/>
            <a:ext cx="8520599" cy="3416400"/>
          </a:xfrm>
        </p:spPr>
        <p:txBody>
          <a:bodyPr/>
          <a:lstStyle/>
          <a:p>
            <a:pPr marL="460375" indent="-460375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User-experience: An object-oriented approach to synthetic biology</a:t>
            </a:r>
          </a:p>
          <a:p>
            <a:pPr marL="460375" indent="-460375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Library </a:t>
            </a:r>
            <a:r>
              <a:rPr lang="en-US" sz="2000" dirty="0" smtClean="0">
                <a:solidFill>
                  <a:schemeClr val="tx1"/>
                </a:solidFill>
              </a:rPr>
              <a:t>implementation and specification </a:t>
            </a:r>
            <a:r>
              <a:rPr lang="en-US" sz="2000" dirty="0" smtClean="0">
                <a:solidFill>
                  <a:schemeClr val="tx1"/>
                </a:solidFill>
              </a:rPr>
              <a:t>diagrams are </a:t>
            </a:r>
            <a:r>
              <a:rPr lang="en-US" sz="2000" dirty="0" smtClean="0">
                <a:solidFill>
                  <a:schemeClr val="tx1"/>
                </a:solidFill>
              </a:rPr>
              <a:t>intuitively correlated</a:t>
            </a:r>
          </a:p>
          <a:p>
            <a:pPr marL="460375" indent="-460375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Extensible data model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460375" indent="-460375">
              <a:lnSpc>
                <a:spcPct val="100000"/>
              </a:lnSpc>
              <a:spcAft>
                <a:spcPts val="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59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30698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15389</TotalTime>
  <Words>1647</Words>
  <Application>Microsoft Macintosh PowerPoint</Application>
  <PresentationFormat>On-screen Show (16:9)</PresentationFormat>
  <Paragraphs>308</Paragraphs>
  <Slides>44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Calibri</vt:lpstr>
      <vt:lpstr>Calibri Light</vt:lpstr>
      <vt:lpstr>Consolas</vt:lpstr>
      <vt:lpstr>Courier New</vt:lpstr>
      <vt:lpstr>Menlo-Regular</vt:lpstr>
      <vt:lpstr>Roboto</vt:lpstr>
      <vt:lpstr>Arial</vt:lpstr>
      <vt:lpstr>simple-light-2</vt:lpstr>
      <vt:lpstr>Office Theme</vt:lpstr>
      <vt:lpstr>1_Office Theme</vt:lpstr>
      <vt:lpstr>2_Office Theme</vt:lpstr>
      <vt:lpstr>3_Office Theme</vt:lpstr>
      <vt:lpstr>Introduction to libSBOL (C++) &amp; pySBOL (Python)    Bryan Bartley bartleyba@sbolstandard.org The Sauro Systems &amp; Synthetic Biology Lab University of Washington, Seattle, WA</vt:lpstr>
      <vt:lpstr>Features in v2.3.0b</vt:lpstr>
      <vt:lpstr>Python Code is Generated from C++</vt:lpstr>
      <vt:lpstr>LibSBOL Installation</vt:lpstr>
      <vt:lpstr>LibSBOL Installation</vt:lpstr>
      <vt:lpstr>PySBOL Installation</vt:lpstr>
      <vt:lpstr>PySBOL Installation</vt:lpstr>
      <vt:lpstr>Guiding Philosophy</vt:lpstr>
      <vt:lpstr>User Experience</vt:lpstr>
      <vt:lpstr>Synthetic Biology Should Be a Joyful Act of Creation</vt:lpstr>
      <vt:lpstr>Object-oriented Synthetic Biology</vt:lpstr>
      <vt:lpstr>Object-oriented Synthetic Biology</vt:lpstr>
      <vt:lpstr>High-level Design Automation</vt:lpstr>
      <vt:lpstr>Other High-level Design Tasks</vt:lpstr>
      <vt:lpstr>PowerPoint Presentation</vt:lpstr>
      <vt:lpstr>Every SBOL Objects has a Uniform Resource Identifiers (URI). </vt:lpstr>
      <vt:lpstr>An Example Constructor</vt:lpstr>
      <vt:lpstr>An Example Constructor</vt:lpstr>
      <vt:lpstr>An Example Constructor</vt:lpstr>
      <vt:lpstr>An Example Constructor</vt:lpstr>
      <vt:lpstr>An Example Constructor</vt:lpstr>
      <vt:lpstr>See Getting Started with SBOL Documentation</vt:lpstr>
      <vt:lpstr>Library Implementation and Specification Document are Closely Correlated  </vt:lpstr>
      <vt:lpstr>From Specification Diagram to Class Definition</vt:lpstr>
      <vt:lpstr>An Important “Gotcha!”</vt:lpstr>
      <vt:lpstr>Validation Rules Cross-Reference to the Spec Document and are Easily Extensible</vt:lpstr>
      <vt:lpstr>Easy to Implement Future Enhancements in the SBOL Data Model</vt:lpstr>
      <vt:lpstr>Easy to Implement Future Enhancements in the SBOL Data Model</vt:lpstr>
      <vt:lpstr>Extensible Data Model</vt:lpstr>
      <vt:lpstr>PowerPoint Presentation</vt:lpstr>
      <vt:lpstr>SBOL Extensions Add New Classes to the Data Model</vt:lpstr>
      <vt:lpstr>Some Example Extensions</vt:lpstr>
      <vt:lpstr>PowerPoint Presentation</vt:lpstr>
      <vt:lpstr> Host Context Extension</vt:lpstr>
      <vt:lpstr>Host Context Serialization</vt:lpstr>
      <vt:lpstr>Concluding Remarks</vt:lpstr>
      <vt:lpstr>pySBOL API</vt:lpstr>
      <vt:lpstr>Tutorial Exercises:</vt:lpstr>
      <vt:lpstr>Tutorial Exercises: CRISPR Characterization Circuit</vt:lpstr>
      <vt:lpstr>Tutorial Exercises: Convert CRISPR Plasmid to SBOL</vt:lpstr>
      <vt:lpstr>Tutorial Exercises: Conversion of Cello Parts (JSON) to SBOL</vt:lpstr>
      <vt:lpstr>Please try out!</vt:lpstr>
      <vt:lpstr>Acknowledgements</vt:lpstr>
      <vt:lpstr>LibSBOL Also Supports a More “Open-world” Approach to Object Creation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Bartley</dc:creator>
  <cp:lastModifiedBy>Bryan A. Bartley</cp:lastModifiedBy>
  <cp:revision>164</cp:revision>
  <dcterms:modified xsi:type="dcterms:W3CDTF">2017-08-11T12:46:03Z</dcterms:modified>
</cp:coreProperties>
</file>